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35"/>
  </p:notesMasterIdLst>
  <p:sldIdLst>
    <p:sldId id="257" r:id="rId2"/>
    <p:sldId id="325" r:id="rId3"/>
    <p:sldId id="326" r:id="rId4"/>
    <p:sldId id="327" r:id="rId5"/>
    <p:sldId id="296" r:id="rId6"/>
    <p:sldId id="324" r:id="rId7"/>
    <p:sldId id="297" r:id="rId8"/>
    <p:sldId id="328" r:id="rId9"/>
    <p:sldId id="329" r:id="rId10"/>
    <p:sldId id="336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34" r:id="rId20"/>
    <p:sldId id="306" r:id="rId21"/>
    <p:sldId id="331" r:id="rId22"/>
    <p:sldId id="330" r:id="rId23"/>
    <p:sldId id="307" r:id="rId24"/>
    <p:sldId id="308" r:id="rId25"/>
    <p:sldId id="309" r:id="rId26"/>
    <p:sldId id="311" r:id="rId27"/>
    <p:sldId id="313" r:id="rId28"/>
    <p:sldId id="322" r:id="rId29"/>
    <p:sldId id="310" r:id="rId30"/>
    <p:sldId id="333" r:id="rId31"/>
    <p:sldId id="332" r:id="rId32"/>
    <p:sldId id="314" r:id="rId33"/>
    <p:sldId id="3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06"/>
    <a:srgbClr val="00AC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382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3F0DB-A8E3-432D-BC92-EEE7BB97802F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C8F77-8D4F-4A91-9F80-D6123489EA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54FA-D11A-45BA-AA6F-F2224592AC6D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508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09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271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DBE6-9034-4FF6-B407-DDFD9FF1799D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4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8866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7777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205E-21D3-49F6-8420-61A4EB34310D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575-9132-4D48-925D-2C4E03066820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7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918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D353-640F-42F4-98F4-8C6F235768BE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8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C53A5-B380-443D-9385-8B3EAD5E7A71}" type="datetime1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AA311-F8B8-413B-ACCD-5A57951484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ptel.ac.in/courses/106103069/Module_3/stack/push_pop.ht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3069/Module_3/queue/add_delete1.htm" TargetMode="External"/><Relationship Id="rId2" Type="http://schemas.openxmlformats.org/officeDocument/2006/relationships/hyperlink" Target="https://nptel.ac.in/courses/106103069/Module_3/queue/add_delete.htm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42121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860708"/>
            <a:ext cx="1174652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4400" b="1" dirty="0" smtClean="0">
              <a:solidFill>
                <a:schemeClr val="accent1">
                  <a:lumMod val="75000"/>
                </a:schemeClr>
              </a:solidFill>
              <a:latin typeface="Gill Sans Std"/>
            </a:endParaRPr>
          </a:p>
          <a:p>
            <a:pPr algn="ctr"/>
            <a:r>
              <a:rPr lang="en-US" altLang="en-US" sz="4400" b="1" dirty="0" smtClean="0"/>
              <a:t>Data Structures: Stack and Queue</a:t>
            </a:r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 smtClean="0"/>
              <a:t>Dr. </a:t>
            </a:r>
            <a:r>
              <a:rPr lang="en-US" sz="2800" b="1" dirty="0" err="1" smtClean="0"/>
              <a:t>Murali</a:t>
            </a:r>
            <a:r>
              <a:rPr lang="en-US" sz="2800" b="1" dirty="0" smtClean="0"/>
              <a:t> Krishna </a:t>
            </a:r>
            <a:r>
              <a:rPr lang="en-US" sz="2800" b="1" dirty="0" err="1" smtClean="0"/>
              <a:t>Enduri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Department of CSE</a:t>
            </a:r>
            <a:r>
              <a:rPr lang="en-US" sz="4400" b="1" dirty="0" smtClean="0"/>
              <a:t> 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121"/>
            <a:ext cx="3535680" cy="12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35902"/>
            <a:ext cx="12192000" cy="551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Deleting the data element from an array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56"/>
            <a:ext cx="6161620" cy="6342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94" y="2124267"/>
            <a:ext cx="3785865" cy="2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Stack Introduction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-18756" y="1006166"/>
            <a:ext cx="61370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Stack </a:t>
            </a:r>
            <a:r>
              <a:rPr lang="en-US" sz="2400" dirty="0"/>
              <a:t>is basically a data object 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 </a:t>
            </a:r>
            <a:r>
              <a:rPr lang="en-US" sz="2400" dirty="0"/>
              <a:t>stack is a data </a:t>
            </a:r>
            <a:r>
              <a:rPr lang="en-US" sz="2400" dirty="0" smtClean="0"/>
              <a:t>structure in </a:t>
            </a:r>
            <a:r>
              <a:rPr lang="en-US" sz="2400" dirty="0"/>
              <a:t>which </a:t>
            </a:r>
            <a:r>
              <a:rPr lang="en-US" sz="2400" dirty="0" smtClean="0"/>
              <a:t>items can be inserted </a:t>
            </a:r>
            <a:r>
              <a:rPr lang="en-US" sz="2400" dirty="0"/>
              <a:t>only from one </a:t>
            </a:r>
            <a:r>
              <a:rPr lang="en-US" sz="2400" dirty="0" smtClean="0"/>
              <a:t>end and </a:t>
            </a:r>
            <a:r>
              <a:rPr lang="en-US" sz="2400" dirty="0"/>
              <a:t>get items back from </a:t>
            </a:r>
            <a:r>
              <a:rPr lang="en-US" sz="2400" dirty="0" smtClean="0"/>
              <a:t>the same </a:t>
            </a:r>
            <a:r>
              <a:rPr lang="en-US" sz="2400" dirty="0"/>
              <a:t>end.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There </a:t>
            </a:r>
            <a:r>
              <a:rPr lang="en-US" sz="2400" dirty="0"/>
              <a:t>, the </a:t>
            </a:r>
            <a:r>
              <a:rPr lang="en-US" sz="2400" dirty="0" smtClean="0"/>
              <a:t>last item </a:t>
            </a:r>
            <a:r>
              <a:rPr lang="en-US" sz="2400" dirty="0"/>
              <a:t>inserted into stack, </a:t>
            </a:r>
            <a:r>
              <a:rPr lang="en-US" sz="2400" dirty="0" smtClean="0"/>
              <a:t>is the first item </a:t>
            </a:r>
            <a:r>
              <a:rPr lang="en-US" sz="2400" dirty="0"/>
              <a:t>to be </a:t>
            </a:r>
            <a:r>
              <a:rPr lang="en-US" sz="2400" dirty="0" smtClean="0"/>
              <a:t>taken out </a:t>
            </a:r>
            <a:r>
              <a:rPr lang="en-US" sz="2400" dirty="0"/>
              <a:t>from the stack.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 short its </a:t>
            </a:r>
            <a:r>
              <a:rPr lang="en-US" sz="2400" dirty="0"/>
              <a:t>also called</a:t>
            </a:r>
            <a:r>
              <a:rPr lang="en-US" sz="2400" dirty="0">
                <a:solidFill>
                  <a:srgbClr val="00008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Last in </a:t>
            </a:r>
            <a:r>
              <a:rPr lang="en-US" sz="2400" dirty="0" smtClean="0">
                <a:solidFill>
                  <a:srgbClr val="FF0000"/>
                </a:solidFill>
              </a:rPr>
              <a:t>First out </a:t>
            </a:r>
            <a:r>
              <a:rPr lang="en-US" sz="2400" dirty="0">
                <a:solidFill>
                  <a:srgbClr val="FF0000"/>
                </a:solidFill>
              </a:rPr>
              <a:t>[LIFO</a:t>
            </a:r>
            <a:r>
              <a:rPr lang="en-US" sz="2400" dirty="0" smtClean="0">
                <a:solidFill>
                  <a:srgbClr val="FF0000"/>
                </a:solidFill>
              </a:rPr>
              <a:t>]. </a:t>
            </a:r>
            <a:r>
              <a:rPr lang="en-US" sz="2400" dirty="0" smtClean="0"/>
              <a:t>(</a:t>
            </a:r>
            <a:r>
              <a:rPr lang="en-US" sz="2400" dirty="0"/>
              <a:t>The last element inserted will be the first to be </a:t>
            </a:r>
            <a:r>
              <a:rPr lang="en-US" sz="2400" dirty="0" smtClean="0"/>
              <a:t>retrieved</a:t>
            </a:r>
            <a:r>
              <a:rPr lang="en-US" sz="2400" dirty="0" smtClean="0">
                <a:latin typeface="TimesNewRomanPSMT"/>
              </a:rPr>
              <a:t>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43" y="769746"/>
            <a:ext cx="6054899" cy="60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7026" cy="6888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6823" y="3367923"/>
            <a:ext cx="25745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In computer world : </a:t>
            </a:r>
            <a:r>
              <a:rPr lang="en-US" sz="2000" dirty="0"/>
              <a:t>In  processing of subroutine calls and returns ; there is an explicit use of stack  of return addresses.</a:t>
            </a:r>
          </a:p>
          <a:p>
            <a:r>
              <a:rPr lang="en-US" sz="2000" dirty="0"/>
              <a:t>    Also in evaluation of arithmetic expressions , stack is used.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377026" y="0"/>
            <a:ext cx="294436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FF0000"/>
                </a:solidFill>
              </a:rPr>
              <a:t>Practical daily life :    </a:t>
            </a:r>
            <a:r>
              <a:rPr lang="en-US" sz="2400" dirty="0"/>
              <a:t>a pile of heavy books kept in a vertical </a:t>
            </a:r>
            <a:r>
              <a:rPr lang="en-US" sz="2400" dirty="0" err="1"/>
              <a:t>box,dishes</a:t>
            </a:r>
            <a:r>
              <a:rPr lang="en-US" sz="2400" dirty="0"/>
              <a:t> kept one on top of another</a:t>
            </a:r>
          </a:p>
        </p:txBody>
      </p:sp>
    </p:spTree>
    <p:extLst>
      <p:ext uri="{BB962C8B-B14F-4D97-AF65-F5344CB8AC3E}">
        <p14:creationId xmlns:p14="http://schemas.microsoft.com/office/powerpoint/2010/main" val="4764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Operations on Stack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-18757" y="1410250"/>
            <a:ext cx="12048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>
                <a:hlinkClick r:id="rId2"/>
              </a:rPr>
              <a:t>PUSH </a:t>
            </a:r>
            <a:r>
              <a:rPr lang="en-US" sz="2400" dirty="0"/>
              <a:t>: add an element at the top of the list.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2"/>
              </a:rPr>
              <a:t>POP   </a:t>
            </a:r>
            <a:r>
              <a:rPr lang="en-US" sz="2400" dirty="0"/>
              <a:t> : remove the at the top of the list. 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Also "</a:t>
            </a:r>
            <a:r>
              <a:rPr lang="en-US" sz="2400" dirty="0" err="1"/>
              <a:t>IsEmpty</a:t>
            </a:r>
            <a:r>
              <a:rPr lang="en-US" sz="2400" dirty="0"/>
              <a:t>()" and </a:t>
            </a:r>
            <a:r>
              <a:rPr lang="en-US" sz="2400" dirty="0" err="1"/>
              <a:t>IsFull</a:t>
            </a:r>
            <a:r>
              <a:rPr lang="en-US" sz="2400" dirty="0"/>
              <a:t>" function, which tests whether a stack is empty or full respectively.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48585"/>
            <a:ext cx="5175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Primary operations defined on a stack: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-18757" y="2967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Implementations of stacks using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array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20375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Push and Pop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3132" y="938809"/>
            <a:ext cx="9212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Primary operations: </a:t>
            </a:r>
            <a:r>
              <a:rPr lang="en-US" sz="2400" dirty="0">
                <a:solidFill>
                  <a:schemeClr val="hlink"/>
                </a:solidFill>
              </a:rPr>
              <a:t>Push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hlink"/>
                </a:solidFill>
              </a:rPr>
              <a:t>Pop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Push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Add an element to the top of the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the element at the top of the </a:t>
            </a:r>
            <a:r>
              <a:rPr lang="en-US" sz="2400" dirty="0" smtClean="0"/>
              <a:t>stack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"</a:t>
            </a:r>
            <a:r>
              <a:rPr lang="en-US" sz="2400" dirty="0" err="1" smtClean="0"/>
              <a:t>IsEmpty</a:t>
            </a:r>
            <a:r>
              <a:rPr lang="en-US" sz="2400" dirty="0"/>
              <a:t>()" and </a:t>
            </a:r>
            <a:r>
              <a:rPr lang="en-US" sz="2400" dirty="0" err="1"/>
              <a:t>IsFull</a:t>
            </a:r>
            <a:r>
              <a:rPr lang="en-US" sz="2400" dirty="0"/>
              <a:t>" </a:t>
            </a:r>
            <a:r>
              <a:rPr lang="en-US" sz="2400" dirty="0" smtClean="0"/>
              <a:t>functions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879499" y="5479758"/>
            <a:ext cx="914400" cy="336550"/>
            <a:chOff x="3648" y="3388"/>
            <a:chExt cx="576" cy="212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-13953" y="5936958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-90153" y="5555958"/>
            <a:ext cx="547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top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81360" y="3955758"/>
            <a:ext cx="1538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empty stack</a:t>
            </a:r>
          </a:p>
        </p:txBody>
      </p: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367047" y="4489158"/>
            <a:ext cx="1905000" cy="1447800"/>
            <a:chOff x="672" y="3216"/>
            <a:chExt cx="1200" cy="912"/>
          </a:xfrm>
        </p:grpSpPr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1927536" y="5251158"/>
            <a:ext cx="685800" cy="396875"/>
            <a:chOff x="1440" y="3888"/>
            <a:chExt cx="432" cy="250"/>
          </a:xfrm>
        </p:grpSpPr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V="1">
              <a:off x="1488" y="41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1440" y="3888"/>
              <a:ext cx="3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0">
                  <a:solidFill>
                    <a:schemeClr val="folHlink"/>
                  </a:solidFill>
                  <a:latin typeface="Tahoma" panose="020B0604030504040204" pitchFamily="34" charset="0"/>
                </a:rPr>
                <a:t>top</a:t>
              </a:r>
            </a:p>
          </p:txBody>
        </p:sp>
      </p:grp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2346099" y="4489158"/>
            <a:ext cx="1905000" cy="1447800"/>
            <a:chOff x="672" y="3216"/>
            <a:chExt cx="1200" cy="912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5"/>
          <p:cNvGrpSpPr>
            <a:grpSpLocks/>
          </p:cNvGrpSpPr>
          <p:nvPr/>
        </p:nvGrpSpPr>
        <p:grpSpPr bwMode="auto">
          <a:xfrm>
            <a:off x="3959180" y="4793958"/>
            <a:ext cx="685800" cy="396875"/>
            <a:chOff x="2736" y="3888"/>
            <a:chExt cx="432" cy="250"/>
          </a:xfrm>
        </p:grpSpPr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V="1">
              <a:off x="2784" y="41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736" y="3888"/>
              <a:ext cx="3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0">
                  <a:solidFill>
                    <a:schemeClr val="folHlink"/>
                  </a:solidFill>
                  <a:latin typeface="Tahoma" panose="020B0604030504040204" pitchFamily="34" charset="0"/>
                </a:rPr>
                <a:t>top</a:t>
              </a:r>
            </a:p>
          </p:txBody>
        </p:sp>
      </p:grp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364864" y="4489158"/>
            <a:ext cx="1905000" cy="1447800"/>
            <a:chOff x="672" y="3216"/>
            <a:chExt cx="1200" cy="912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1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3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4"/>
          <p:cNvGrpSpPr>
            <a:grpSpLocks/>
          </p:cNvGrpSpPr>
          <p:nvPr/>
        </p:nvGrpSpPr>
        <p:grpSpPr bwMode="auto">
          <a:xfrm>
            <a:off x="5950040" y="5251158"/>
            <a:ext cx="685800" cy="396875"/>
            <a:chOff x="4128" y="3888"/>
            <a:chExt cx="432" cy="250"/>
          </a:xfrm>
        </p:grpSpPr>
        <p:sp>
          <p:nvSpPr>
            <p:cNvPr id="40" name="Line 35"/>
            <p:cNvSpPr>
              <a:spLocks noChangeShapeType="1"/>
            </p:cNvSpPr>
            <p:nvPr/>
          </p:nvSpPr>
          <p:spPr bwMode="auto">
            <a:xfrm flipV="1">
              <a:off x="4176" y="41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4128" y="3888"/>
              <a:ext cx="3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0">
                  <a:solidFill>
                    <a:schemeClr val="folHlink"/>
                  </a:solidFill>
                  <a:latin typeface="Tahoma" panose="020B0604030504040204" pitchFamily="34" charset="0"/>
                </a:rPr>
                <a:t>top</a:t>
              </a:r>
            </a:p>
          </p:txBody>
        </p:sp>
      </p:grpSp>
      <p:grpSp>
        <p:nvGrpSpPr>
          <p:cNvPr id="42" name="Group 37"/>
          <p:cNvGrpSpPr>
            <a:grpSpLocks/>
          </p:cNvGrpSpPr>
          <p:nvPr/>
        </p:nvGrpSpPr>
        <p:grpSpPr bwMode="auto">
          <a:xfrm>
            <a:off x="6381480" y="4489158"/>
            <a:ext cx="1905000" cy="1447800"/>
            <a:chOff x="672" y="3216"/>
            <a:chExt cx="1200" cy="912"/>
          </a:xfrm>
        </p:grpSpPr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2234974" y="3955758"/>
            <a:ext cx="2051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push an element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4522027" y="3955758"/>
            <a:ext cx="1663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push another</a:t>
            </a:r>
          </a:p>
        </p:txBody>
      </p:sp>
      <p:grpSp>
        <p:nvGrpSpPr>
          <p:cNvPr id="50" name="Group 45"/>
          <p:cNvGrpSpPr>
            <a:grpSpLocks/>
          </p:cNvGrpSpPr>
          <p:nvPr/>
        </p:nvGrpSpPr>
        <p:grpSpPr bwMode="auto">
          <a:xfrm>
            <a:off x="4872864" y="5460708"/>
            <a:ext cx="914400" cy="336550"/>
            <a:chOff x="3648" y="3388"/>
            <a:chExt cx="576" cy="212"/>
          </a:xfrm>
        </p:grpSpPr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47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53" name="Group 48"/>
          <p:cNvGrpSpPr>
            <a:grpSpLocks/>
          </p:cNvGrpSpPr>
          <p:nvPr/>
        </p:nvGrpSpPr>
        <p:grpSpPr bwMode="auto">
          <a:xfrm>
            <a:off x="4885564" y="5016208"/>
            <a:ext cx="914400" cy="336550"/>
            <a:chOff x="3648" y="3388"/>
            <a:chExt cx="576" cy="212"/>
          </a:xfrm>
        </p:grpSpPr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Text Box 50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7002193" y="3955758"/>
            <a:ext cx="601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pop</a:t>
            </a:r>
          </a:p>
        </p:txBody>
      </p:sp>
      <p:grpSp>
        <p:nvGrpSpPr>
          <p:cNvPr id="57" name="Group 52"/>
          <p:cNvGrpSpPr>
            <a:grpSpLocks/>
          </p:cNvGrpSpPr>
          <p:nvPr/>
        </p:nvGrpSpPr>
        <p:grpSpPr bwMode="auto">
          <a:xfrm>
            <a:off x="6914880" y="5428958"/>
            <a:ext cx="914400" cy="336550"/>
            <a:chOff x="3648" y="3388"/>
            <a:chExt cx="576" cy="212"/>
          </a:xfrm>
        </p:grpSpPr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60" name="Group 25"/>
          <p:cNvGrpSpPr>
            <a:grpSpLocks/>
          </p:cNvGrpSpPr>
          <p:nvPr/>
        </p:nvGrpSpPr>
        <p:grpSpPr bwMode="auto">
          <a:xfrm>
            <a:off x="7936606" y="4817568"/>
            <a:ext cx="685800" cy="396875"/>
            <a:chOff x="2736" y="3888"/>
            <a:chExt cx="432" cy="250"/>
          </a:xfrm>
        </p:grpSpPr>
        <p:sp>
          <p:nvSpPr>
            <p:cNvPr id="61" name="Line 26"/>
            <p:cNvSpPr>
              <a:spLocks noChangeShapeType="1"/>
            </p:cNvSpPr>
            <p:nvPr/>
          </p:nvSpPr>
          <p:spPr bwMode="auto">
            <a:xfrm flipV="1">
              <a:off x="2784" y="41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" name="Text Box 27"/>
            <p:cNvSpPr txBox="1">
              <a:spLocks noChangeArrowheads="1"/>
            </p:cNvSpPr>
            <p:nvPr/>
          </p:nvSpPr>
          <p:spPr bwMode="auto">
            <a:xfrm>
              <a:off x="2736" y="3888"/>
              <a:ext cx="3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0">
                  <a:solidFill>
                    <a:schemeClr val="folHlink"/>
                  </a:solidFill>
                  <a:latin typeface="Tahoma" panose="020B0604030504040204" pitchFamily="34" charset="0"/>
                </a:rPr>
                <a:t>top</a:t>
              </a:r>
            </a:p>
          </p:txBody>
        </p:sp>
      </p:grpSp>
      <p:grpSp>
        <p:nvGrpSpPr>
          <p:cNvPr id="63" name="Group 28"/>
          <p:cNvGrpSpPr>
            <a:grpSpLocks/>
          </p:cNvGrpSpPr>
          <p:nvPr/>
        </p:nvGrpSpPr>
        <p:grpSpPr bwMode="auto">
          <a:xfrm>
            <a:off x="8393806" y="4512768"/>
            <a:ext cx="1905000" cy="1447800"/>
            <a:chOff x="672" y="3216"/>
            <a:chExt cx="1200" cy="912"/>
          </a:xfrm>
        </p:grpSpPr>
        <p:sp>
          <p:nvSpPr>
            <p:cNvPr id="64" name="Line 29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30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32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33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Text Box 44"/>
          <p:cNvSpPr txBox="1">
            <a:spLocks noChangeArrowheads="1"/>
          </p:cNvSpPr>
          <p:nvPr/>
        </p:nvSpPr>
        <p:spPr bwMode="auto">
          <a:xfrm>
            <a:off x="8550969" y="3979368"/>
            <a:ext cx="1663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>
                <a:solidFill>
                  <a:schemeClr val="folHlink"/>
                </a:solidFill>
                <a:latin typeface="Tahoma" panose="020B0604030504040204" pitchFamily="34" charset="0"/>
              </a:rPr>
              <a:t>push another</a:t>
            </a:r>
          </a:p>
        </p:txBody>
      </p:sp>
      <p:grpSp>
        <p:nvGrpSpPr>
          <p:cNvPr id="70" name="Group 45"/>
          <p:cNvGrpSpPr>
            <a:grpSpLocks/>
          </p:cNvGrpSpPr>
          <p:nvPr/>
        </p:nvGrpSpPr>
        <p:grpSpPr bwMode="auto">
          <a:xfrm>
            <a:off x="8901806" y="5484318"/>
            <a:ext cx="914400" cy="336550"/>
            <a:chOff x="3648" y="3388"/>
            <a:chExt cx="576" cy="212"/>
          </a:xfrm>
        </p:grpSpPr>
        <p:sp>
          <p:nvSpPr>
            <p:cNvPr id="71" name="Rectangle 46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Text Box 47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73" name="Group 48"/>
          <p:cNvGrpSpPr>
            <a:grpSpLocks/>
          </p:cNvGrpSpPr>
          <p:nvPr/>
        </p:nvGrpSpPr>
        <p:grpSpPr bwMode="auto">
          <a:xfrm>
            <a:off x="8914506" y="5039818"/>
            <a:ext cx="914400" cy="336550"/>
            <a:chOff x="3648" y="3388"/>
            <a:chExt cx="576" cy="212"/>
          </a:xfrm>
        </p:grpSpPr>
        <p:sp>
          <p:nvSpPr>
            <p:cNvPr id="74" name="Rectangle 49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50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</a:t>
              </a:r>
              <a:endParaRPr lang="en-US" altLang="zh-CN" sz="1600" b="0" dirty="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9892049" y="4235867"/>
            <a:ext cx="685800" cy="396875"/>
            <a:chOff x="2736" y="3888"/>
            <a:chExt cx="432" cy="250"/>
          </a:xfrm>
        </p:grpSpPr>
        <p:sp>
          <p:nvSpPr>
            <p:cNvPr id="80" name="Line 26"/>
            <p:cNvSpPr>
              <a:spLocks noChangeShapeType="1"/>
            </p:cNvSpPr>
            <p:nvPr/>
          </p:nvSpPr>
          <p:spPr bwMode="auto">
            <a:xfrm flipV="1">
              <a:off x="2784" y="41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" name="Text Box 27"/>
            <p:cNvSpPr txBox="1">
              <a:spLocks noChangeArrowheads="1"/>
            </p:cNvSpPr>
            <p:nvPr/>
          </p:nvSpPr>
          <p:spPr bwMode="auto">
            <a:xfrm>
              <a:off x="2736" y="3888"/>
              <a:ext cx="3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0">
                  <a:solidFill>
                    <a:schemeClr val="folHlink"/>
                  </a:solidFill>
                  <a:latin typeface="Tahoma" panose="020B0604030504040204" pitchFamily="34" charset="0"/>
                </a:rPr>
                <a:t>top</a:t>
              </a:r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10310612" y="4510620"/>
            <a:ext cx="1905000" cy="1447800"/>
            <a:chOff x="672" y="3216"/>
            <a:chExt cx="1200" cy="912"/>
          </a:xfrm>
        </p:grpSpPr>
        <p:sp>
          <p:nvSpPr>
            <p:cNvPr id="83" name="Line 29"/>
            <p:cNvSpPr>
              <a:spLocks noChangeShapeType="1"/>
            </p:cNvSpPr>
            <p:nvPr/>
          </p:nvSpPr>
          <p:spPr bwMode="auto">
            <a:xfrm>
              <a:off x="672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30"/>
            <p:cNvSpPr>
              <a:spLocks noChangeShapeType="1"/>
            </p:cNvSpPr>
            <p:nvPr/>
          </p:nvSpPr>
          <p:spPr bwMode="auto">
            <a:xfrm>
              <a:off x="864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31"/>
            <p:cNvSpPr>
              <a:spLocks noChangeShapeType="1"/>
            </p:cNvSpPr>
            <p:nvPr/>
          </p:nvSpPr>
          <p:spPr bwMode="auto">
            <a:xfrm>
              <a:off x="864" y="4128"/>
              <a:ext cx="816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32"/>
            <p:cNvSpPr>
              <a:spLocks noChangeShapeType="1"/>
            </p:cNvSpPr>
            <p:nvPr/>
          </p:nvSpPr>
          <p:spPr bwMode="auto">
            <a:xfrm flipV="1">
              <a:off x="1680" y="3216"/>
              <a:ext cx="0" cy="912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33"/>
            <p:cNvSpPr>
              <a:spLocks noChangeShapeType="1"/>
            </p:cNvSpPr>
            <p:nvPr/>
          </p:nvSpPr>
          <p:spPr bwMode="auto">
            <a:xfrm>
              <a:off x="1680" y="3216"/>
              <a:ext cx="192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10743994" y="3977220"/>
            <a:ext cx="11112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b="0" dirty="0" smtClean="0">
                <a:solidFill>
                  <a:schemeClr val="folHlink"/>
                </a:solidFill>
                <a:latin typeface="Tahoma" panose="020B0604030504040204" pitchFamily="34" charset="0"/>
              </a:rPr>
              <a:t>Stack full</a:t>
            </a:r>
            <a:endParaRPr lang="en-US" b="0" dirty="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grpSp>
        <p:nvGrpSpPr>
          <p:cNvPr id="89" name="Group 45"/>
          <p:cNvGrpSpPr>
            <a:grpSpLocks/>
          </p:cNvGrpSpPr>
          <p:nvPr/>
        </p:nvGrpSpPr>
        <p:grpSpPr bwMode="auto">
          <a:xfrm>
            <a:off x="10818612" y="5533686"/>
            <a:ext cx="914400" cy="336550"/>
            <a:chOff x="3648" y="3388"/>
            <a:chExt cx="576" cy="212"/>
          </a:xfrm>
        </p:grpSpPr>
        <p:sp>
          <p:nvSpPr>
            <p:cNvPr id="90" name="Rectangle 46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Text Box 47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92" name="Group 48"/>
          <p:cNvGrpSpPr>
            <a:grpSpLocks/>
          </p:cNvGrpSpPr>
          <p:nvPr/>
        </p:nvGrpSpPr>
        <p:grpSpPr bwMode="auto">
          <a:xfrm>
            <a:off x="10831312" y="5153581"/>
            <a:ext cx="914400" cy="336550"/>
            <a:chOff x="3648" y="3388"/>
            <a:chExt cx="576" cy="212"/>
          </a:xfrm>
        </p:grpSpPr>
        <p:sp>
          <p:nvSpPr>
            <p:cNvPr id="93" name="Rectangle 49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Text Box 50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</a:t>
              </a:r>
              <a:endParaRPr lang="en-US" altLang="zh-CN" sz="1600" b="0" dirty="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5" name="Group 45"/>
          <p:cNvGrpSpPr>
            <a:grpSpLocks/>
          </p:cNvGrpSpPr>
          <p:nvPr/>
        </p:nvGrpSpPr>
        <p:grpSpPr bwMode="auto">
          <a:xfrm>
            <a:off x="10829343" y="4784565"/>
            <a:ext cx="914400" cy="336550"/>
            <a:chOff x="3648" y="3388"/>
            <a:chExt cx="576" cy="212"/>
          </a:xfrm>
        </p:grpSpPr>
        <p:sp>
          <p:nvSpPr>
            <p:cNvPr id="96" name="Rectangle 46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Text Box 47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98" name="Group 48"/>
          <p:cNvGrpSpPr>
            <a:grpSpLocks/>
          </p:cNvGrpSpPr>
          <p:nvPr/>
        </p:nvGrpSpPr>
        <p:grpSpPr bwMode="auto">
          <a:xfrm>
            <a:off x="10842043" y="4430218"/>
            <a:ext cx="914400" cy="336550"/>
            <a:chOff x="3648" y="3388"/>
            <a:chExt cx="576" cy="212"/>
          </a:xfrm>
        </p:grpSpPr>
        <p:sp>
          <p:nvSpPr>
            <p:cNvPr id="99" name="Rectangle 49"/>
            <p:cNvSpPr>
              <a:spLocks noChangeArrowheads="1"/>
            </p:cNvSpPr>
            <p:nvPr/>
          </p:nvSpPr>
          <p:spPr bwMode="auto">
            <a:xfrm>
              <a:off x="3648" y="3408"/>
              <a:ext cx="576" cy="192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Text Box 50"/>
            <p:cNvSpPr txBox="1">
              <a:spLocks noChangeArrowheads="1"/>
            </p:cNvSpPr>
            <p:nvPr/>
          </p:nvSpPr>
          <p:spPr bwMode="auto">
            <a:xfrm>
              <a:off x="3822" y="3388"/>
              <a:ext cx="21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</a:t>
              </a:r>
              <a:endParaRPr lang="en-US" altLang="zh-CN" sz="1600" b="0" dirty="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25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Implementation of stack using array</a:t>
            </a:r>
            <a:endParaRPr lang="en-US" sz="32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943378"/>
            <a:ext cx="11353800" cy="5135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Need to declare an array size ahead of time</a:t>
            </a:r>
          </a:p>
          <a:p>
            <a:r>
              <a:rPr lang="en-US" dirty="0" smtClean="0"/>
              <a:t>Associated with each stack is </a:t>
            </a:r>
            <a:r>
              <a:rPr lang="en-US" dirty="0" err="1" smtClean="0"/>
              <a:t>TopOfStack</a:t>
            </a:r>
            <a:endParaRPr lang="en-US" dirty="0" smtClean="0"/>
          </a:p>
          <a:p>
            <a:pPr lvl="1"/>
            <a:r>
              <a:rPr lang="en-US" dirty="0" smtClean="0"/>
              <a:t>for an empty stack, set </a:t>
            </a:r>
            <a:r>
              <a:rPr lang="en-US" dirty="0" err="1" smtClean="0"/>
              <a:t>TopOfStack</a:t>
            </a:r>
            <a:r>
              <a:rPr lang="en-US" dirty="0" smtClean="0"/>
              <a:t> to -1 </a:t>
            </a:r>
          </a:p>
          <a:p>
            <a:r>
              <a:rPr lang="en-US" dirty="0" smtClean="0"/>
              <a:t>Push</a:t>
            </a:r>
          </a:p>
          <a:p>
            <a:pPr lvl="1"/>
            <a:r>
              <a:rPr lang="en-US" dirty="0" smtClean="0"/>
              <a:t>(1)   Increment </a:t>
            </a:r>
            <a:r>
              <a:rPr lang="en-US" dirty="0" err="1" smtClean="0"/>
              <a:t>TopOfStack</a:t>
            </a:r>
            <a:r>
              <a:rPr lang="en-US" dirty="0" smtClean="0"/>
              <a:t> by 1.</a:t>
            </a:r>
          </a:p>
          <a:p>
            <a:pPr lvl="1"/>
            <a:r>
              <a:rPr lang="en-US" dirty="0" smtClean="0"/>
              <a:t>(2)   Set Stack[</a:t>
            </a:r>
            <a:r>
              <a:rPr lang="en-US" dirty="0" err="1" smtClean="0"/>
              <a:t>TopOfStack</a:t>
            </a:r>
            <a:r>
              <a:rPr lang="en-US" dirty="0" smtClean="0"/>
              <a:t>] = X</a:t>
            </a:r>
          </a:p>
          <a:p>
            <a:r>
              <a:rPr lang="en-US" dirty="0" smtClean="0"/>
              <a:t>Pop</a:t>
            </a:r>
          </a:p>
          <a:p>
            <a:pPr lvl="1"/>
            <a:r>
              <a:rPr lang="en-US" dirty="0" smtClean="0"/>
              <a:t>(1)   Set return value to Stack[</a:t>
            </a:r>
            <a:r>
              <a:rPr lang="en-US" dirty="0" err="1" smtClean="0"/>
              <a:t>TopOfStack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(2)   Decrement </a:t>
            </a:r>
            <a:r>
              <a:rPr lang="en-US" dirty="0" err="1" smtClean="0"/>
              <a:t>TopOfStack</a:t>
            </a:r>
            <a:r>
              <a:rPr lang="en-US" dirty="0" smtClean="0"/>
              <a:t> by 1</a:t>
            </a:r>
          </a:p>
          <a:p>
            <a:r>
              <a:rPr lang="en-US" dirty="0" smtClean="0"/>
              <a:t>Any time </a:t>
            </a:r>
            <a:r>
              <a:rPr lang="en-US" dirty="0" err="1" smtClean="0"/>
              <a:t>TopofStack</a:t>
            </a:r>
            <a:r>
              <a:rPr lang="en-US" dirty="0" smtClean="0"/>
              <a:t> is equal to size of array then stack is full. </a:t>
            </a:r>
          </a:p>
          <a:p>
            <a:r>
              <a:rPr lang="en-US" dirty="0" smtClean="0"/>
              <a:t>These operations are performed in constant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Implementation of stack using array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7001" y="868737"/>
            <a:ext cx="72695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,Bold"/>
              </a:rPr>
              <a:t>Push ( )</a:t>
            </a:r>
            <a:r>
              <a:rPr lang="en-US" b="1" dirty="0">
                <a:latin typeface="Cambria,Bold"/>
              </a:rPr>
              <a:t>:</a:t>
            </a:r>
          </a:p>
          <a:p>
            <a:r>
              <a:rPr lang="en-US" b="1" dirty="0">
                <a:latin typeface="Cambria,Bold"/>
              </a:rPr>
              <a:t>Description: </a:t>
            </a:r>
            <a:r>
              <a:rPr lang="en-US" dirty="0">
                <a:latin typeface="Calibri" panose="020F0502020204030204" pitchFamily="34" charset="0"/>
              </a:rPr>
              <a:t>Here </a:t>
            </a:r>
            <a:r>
              <a:rPr lang="en-US" b="1" dirty="0">
                <a:latin typeface="Calibri,Bold"/>
              </a:rPr>
              <a:t>STACK </a:t>
            </a:r>
            <a:r>
              <a:rPr lang="en-US" dirty="0">
                <a:latin typeface="Calibri" panose="020F0502020204030204" pitchFamily="34" charset="0"/>
              </a:rPr>
              <a:t>is an array with </a:t>
            </a:r>
            <a:r>
              <a:rPr lang="en-US" b="1" dirty="0">
                <a:latin typeface="Calibri,Bold"/>
              </a:rPr>
              <a:t>MAX </a:t>
            </a:r>
            <a:r>
              <a:rPr lang="en-US" dirty="0">
                <a:latin typeface="Calibri" panose="020F0502020204030204" pitchFamily="34" charset="0"/>
              </a:rPr>
              <a:t>locations. </a:t>
            </a:r>
            <a:r>
              <a:rPr lang="en-US" b="1" dirty="0">
                <a:latin typeface="Calibri,Bold"/>
              </a:rPr>
              <a:t>TOP </a:t>
            </a:r>
            <a:r>
              <a:rPr lang="en-US" dirty="0">
                <a:latin typeface="Calibri" panose="020F0502020204030204" pitchFamily="34" charset="0"/>
              </a:rPr>
              <a:t>points to the top most element and </a:t>
            </a:r>
            <a:r>
              <a:rPr lang="en-US" b="1" dirty="0">
                <a:latin typeface="Calibri,Bold"/>
              </a:rPr>
              <a:t>ITEM </a:t>
            </a:r>
            <a:r>
              <a:rPr lang="en-US" dirty="0" smtClean="0">
                <a:latin typeface="Calibri" panose="020F0502020204030204" pitchFamily="34" charset="0"/>
              </a:rPr>
              <a:t>is the </a:t>
            </a:r>
            <a:r>
              <a:rPr lang="en-US" dirty="0">
                <a:latin typeface="Calibri" panose="020F0502020204030204" pitchFamily="34" charset="0"/>
              </a:rPr>
              <a:t>value to be inserted.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" y="2055084"/>
            <a:ext cx="5419852" cy="384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01" y="2055084"/>
            <a:ext cx="6267628" cy="3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Implementation of stack using array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001" y="769746"/>
            <a:ext cx="100900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,Bold"/>
              </a:rPr>
              <a:t>Pop ( )</a:t>
            </a:r>
            <a:r>
              <a:rPr lang="en-US" b="1" dirty="0">
                <a:latin typeface="Cambria,Bold"/>
              </a:rPr>
              <a:t>:</a:t>
            </a:r>
          </a:p>
          <a:p>
            <a:r>
              <a:rPr lang="en-US" b="1" dirty="0">
                <a:latin typeface="Cambria,Bold"/>
              </a:rPr>
              <a:t>Description: </a:t>
            </a:r>
            <a:r>
              <a:rPr lang="en-US" dirty="0">
                <a:latin typeface="Calibri" panose="020F0502020204030204" pitchFamily="34" charset="0"/>
              </a:rPr>
              <a:t>Here </a:t>
            </a:r>
            <a:r>
              <a:rPr lang="en-US" b="1" dirty="0">
                <a:latin typeface="Calibri,Bold"/>
              </a:rPr>
              <a:t>STACK </a:t>
            </a:r>
            <a:r>
              <a:rPr lang="en-US" dirty="0">
                <a:latin typeface="Calibri" panose="020F0502020204030204" pitchFamily="34" charset="0"/>
              </a:rPr>
              <a:t>is an array with </a:t>
            </a:r>
            <a:r>
              <a:rPr lang="en-US" b="1" dirty="0">
                <a:latin typeface="Calibri,Bold"/>
              </a:rPr>
              <a:t>MAX </a:t>
            </a:r>
            <a:r>
              <a:rPr lang="en-US" dirty="0">
                <a:latin typeface="Calibri" panose="020F0502020204030204" pitchFamily="34" charset="0"/>
              </a:rPr>
              <a:t>locations. </a:t>
            </a:r>
            <a:r>
              <a:rPr lang="en-US" b="1" dirty="0">
                <a:latin typeface="Calibri,Bold"/>
              </a:rPr>
              <a:t>TOP </a:t>
            </a:r>
            <a:r>
              <a:rPr lang="en-US" dirty="0">
                <a:latin typeface="Calibri" panose="020F0502020204030204" pitchFamily="34" charset="0"/>
              </a:rPr>
              <a:t>points to the top most element.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" y="1761323"/>
            <a:ext cx="5450325" cy="3815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0" y="1916035"/>
            <a:ext cx="5733408" cy="31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096000" cy="6986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600" dirty="0"/>
              <a:t>#include&lt;</a:t>
            </a:r>
            <a:r>
              <a:rPr lang="en-US" sz="1600" dirty="0" err="1"/>
              <a:t>stdio.h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#define SIZE 10</a:t>
            </a:r>
            <a:endParaRPr lang="en-US" sz="1600" dirty="0"/>
          </a:p>
          <a:p>
            <a:r>
              <a:rPr lang="en-US" sz="1600" dirty="0"/>
              <a:t>void push(</a:t>
            </a:r>
            <a:r>
              <a:rPr lang="en-US" sz="1600" dirty="0" err="1"/>
              <a:t>int</a:t>
            </a:r>
            <a:r>
              <a:rPr lang="en-US" sz="1600" dirty="0"/>
              <a:t>);</a:t>
            </a:r>
          </a:p>
          <a:p>
            <a:r>
              <a:rPr lang="en-US" sz="1600" dirty="0"/>
              <a:t>void pop();</a:t>
            </a:r>
          </a:p>
          <a:p>
            <a:r>
              <a:rPr lang="en-US" sz="1600" dirty="0"/>
              <a:t>void display();</a:t>
            </a:r>
          </a:p>
          <a:p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smtClean="0"/>
              <a:t>stack[SIZE], </a:t>
            </a:r>
            <a:r>
              <a:rPr lang="en-US" sz="1600" dirty="0"/>
              <a:t>top = -1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void </a:t>
            </a:r>
            <a:r>
              <a:rPr lang="en-US" sz="1600" dirty="0"/>
              <a:t>main()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int</a:t>
            </a:r>
            <a:r>
              <a:rPr lang="en-US" sz="1600" dirty="0"/>
              <a:t> value, choice</a:t>
            </a:r>
            <a:r>
              <a:rPr lang="en-US" sz="1600" dirty="0" smtClean="0"/>
              <a:t>;</a:t>
            </a:r>
            <a:endParaRPr lang="en-US" sz="1600" dirty="0"/>
          </a:p>
          <a:p>
            <a:r>
              <a:rPr lang="en-US" sz="1600" dirty="0"/>
              <a:t>   while(1){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("\n\n***** MENU *****\n");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("1. Push\n2. Pop\n3. Display\n4. Exit");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nEnter</a:t>
            </a:r>
            <a:r>
              <a:rPr lang="en-US" sz="1600" dirty="0"/>
              <a:t> your choice: ");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scanf</a:t>
            </a:r>
            <a:r>
              <a:rPr lang="en-US" sz="1600" dirty="0"/>
              <a:t>("%</a:t>
            </a:r>
            <a:r>
              <a:rPr lang="en-US" sz="1600" dirty="0" err="1"/>
              <a:t>d",&amp;choice</a:t>
            </a:r>
            <a:r>
              <a:rPr lang="en-US" sz="1600" dirty="0"/>
              <a:t>);</a:t>
            </a:r>
          </a:p>
          <a:p>
            <a:r>
              <a:rPr lang="en-US" sz="1600" dirty="0"/>
              <a:t>      switch(choice){</a:t>
            </a:r>
          </a:p>
          <a:p>
            <a:r>
              <a:rPr lang="en-US" sz="1600" dirty="0"/>
              <a:t>	 case 1: </a:t>
            </a:r>
            <a:r>
              <a:rPr lang="en-US" sz="1600" dirty="0" err="1"/>
              <a:t>printf</a:t>
            </a:r>
            <a:r>
              <a:rPr lang="en-US" sz="1600" dirty="0"/>
              <a:t>("Enter the value to be insert: ");</a:t>
            </a:r>
          </a:p>
          <a:p>
            <a:r>
              <a:rPr lang="en-US" sz="1600" dirty="0"/>
              <a:t>		 </a:t>
            </a:r>
            <a:r>
              <a:rPr lang="en-US" sz="1600" dirty="0" err="1"/>
              <a:t>scanf</a:t>
            </a:r>
            <a:r>
              <a:rPr lang="en-US" sz="1600" dirty="0"/>
              <a:t>("%</a:t>
            </a:r>
            <a:r>
              <a:rPr lang="en-US" sz="1600" dirty="0" err="1"/>
              <a:t>d",&amp;value</a:t>
            </a:r>
            <a:r>
              <a:rPr lang="en-US" sz="1600" dirty="0"/>
              <a:t>);</a:t>
            </a:r>
          </a:p>
          <a:p>
            <a:r>
              <a:rPr lang="en-US" sz="1600" dirty="0"/>
              <a:t>		 push(value);</a:t>
            </a:r>
          </a:p>
          <a:p>
            <a:r>
              <a:rPr lang="en-US" sz="1600" dirty="0"/>
              <a:t>		 break;</a:t>
            </a:r>
          </a:p>
          <a:p>
            <a:r>
              <a:rPr lang="en-US" sz="1600" dirty="0"/>
              <a:t>	 case 2: pop();</a:t>
            </a:r>
          </a:p>
          <a:p>
            <a:r>
              <a:rPr lang="en-US" sz="1600" dirty="0"/>
              <a:t>		 break;</a:t>
            </a:r>
          </a:p>
          <a:p>
            <a:r>
              <a:rPr lang="en-US" sz="1600" dirty="0"/>
              <a:t>	 case 3: display();</a:t>
            </a:r>
          </a:p>
          <a:p>
            <a:r>
              <a:rPr lang="en-US" sz="1600" dirty="0"/>
              <a:t>		 break;</a:t>
            </a:r>
          </a:p>
          <a:p>
            <a:r>
              <a:rPr lang="en-US" sz="1600" dirty="0"/>
              <a:t>	 case 4: exit(0);</a:t>
            </a:r>
          </a:p>
          <a:p>
            <a:r>
              <a:rPr lang="en-US" sz="1600" dirty="0"/>
              <a:t>	 default: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nWrong</a:t>
            </a:r>
            <a:r>
              <a:rPr lang="en-US" sz="1600" dirty="0"/>
              <a:t> selection!!! Try again!!!");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	 }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} 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808631" y="0"/>
            <a:ext cx="5245994" cy="67403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void push(</a:t>
            </a:r>
            <a:r>
              <a:rPr lang="en-US" sz="1600" dirty="0" err="1"/>
              <a:t>int</a:t>
            </a:r>
            <a:r>
              <a:rPr lang="en-US" sz="1600" dirty="0"/>
              <a:t> value){</a:t>
            </a:r>
          </a:p>
          <a:p>
            <a:r>
              <a:rPr lang="en-US" sz="1600" dirty="0"/>
              <a:t>   if(top == SIZE-1)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nStack</a:t>
            </a:r>
            <a:r>
              <a:rPr lang="en-US" sz="1600" dirty="0"/>
              <a:t> is Full!!! Insertion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top++;</a:t>
            </a:r>
          </a:p>
          <a:p>
            <a:r>
              <a:rPr lang="en-US" sz="1600" dirty="0"/>
              <a:t>      stack[top] = value;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nInsertion</a:t>
            </a:r>
            <a:r>
              <a:rPr lang="en-US" sz="1600" dirty="0"/>
              <a:t> success!!!");</a:t>
            </a:r>
          </a:p>
          <a:p>
            <a:r>
              <a:rPr lang="en-US" sz="1600" dirty="0"/>
              <a:t>   }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void pop(){</a:t>
            </a:r>
          </a:p>
          <a:p>
            <a:r>
              <a:rPr lang="en-US" sz="1600" dirty="0"/>
              <a:t>   if(top == 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nStack</a:t>
            </a:r>
            <a:r>
              <a:rPr lang="en-US" sz="1600" dirty="0"/>
              <a:t> is Empty!!! Deletion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nDeleted</a:t>
            </a:r>
            <a:r>
              <a:rPr lang="en-US" sz="1600" dirty="0"/>
              <a:t> : %d", stack[top]);</a:t>
            </a:r>
          </a:p>
          <a:p>
            <a:r>
              <a:rPr lang="en-US" sz="1600" dirty="0"/>
              <a:t>      top--;</a:t>
            </a:r>
          </a:p>
          <a:p>
            <a:r>
              <a:rPr lang="en-US" sz="1600" dirty="0"/>
              <a:t>   }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void display(){</a:t>
            </a:r>
          </a:p>
          <a:p>
            <a:r>
              <a:rPr lang="en-US" sz="1600" dirty="0"/>
              <a:t>   if(top == 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nStack</a:t>
            </a:r>
            <a:r>
              <a:rPr lang="en-US" sz="1600" dirty="0"/>
              <a:t> is Empty!!!");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nStack</a:t>
            </a:r>
            <a:r>
              <a:rPr lang="en-US" sz="1600" dirty="0"/>
              <a:t> elements are:\n");</a:t>
            </a:r>
          </a:p>
          <a:p>
            <a:r>
              <a:rPr lang="en-US" sz="1600" dirty="0"/>
              <a:t>      for(</a:t>
            </a:r>
            <a:r>
              <a:rPr lang="en-US" sz="1600" dirty="0" err="1"/>
              <a:t>i</a:t>
            </a:r>
            <a:r>
              <a:rPr lang="en-US" sz="1600" dirty="0"/>
              <a:t>=top; </a:t>
            </a:r>
            <a:r>
              <a:rPr lang="en-US" sz="1600" dirty="0" err="1"/>
              <a:t>i</a:t>
            </a:r>
            <a:r>
              <a:rPr lang="en-US" sz="1600" dirty="0"/>
              <a:t>&gt;=0; </a:t>
            </a:r>
            <a:r>
              <a:rPr lang="en-US" sz="1600" dirty="0" err="1"/>
              <a:t>i</a:t>
            </a:r>
            <a:r>
              <a:rPr lang="en-US" sz="1600" dirty="0"/>
              <a:t>--)</a:t>
            </a:r>
          </a:p>
          <a:p>
            <a:r>
              <a:rPr lang="en-US" sz="1600" dirty="0"/>
              <a:t>	 </a:t>
            </a:r>
            <a:r>
              <a:rPr lang="en-US" sz="1600" dirty="0" err="1"/>
              <a:t>printf</a:t>
            </a:r>
            <a:r>
              <a:rPr lang="en-US" sz="1600" dirty="0"/>
              <a:t>("%d\</a:t>
            </a:r>
            <a:r>
              <a:rPr lang="en-US" sz="1600" dirty="0" err="1"/>
              <a:t>n",stack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r>
              <a:rPr lang="en-US" sz="1600" dirty="0"/>
              <a:t>   }</a:t>
            </a:r>
          </a:p>
          <a:p>
            <a:r>
              <a:rPr lang="en-US" sz="1600" dirty="0"/>
              <a:t>}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808631" y="2240925"/>
            <a:ext cx="5245994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808631" y="4185634"/>
            <a:ext cx="5220237" cy="1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44992" y="29621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</a:t>
            </a:r>
            <a:r>
              <a:rPr lang="en-US" dirty="0" smtClean="0"/>
              <a:t>peek(){</a:t>
            </a:r>
            <a:endParaRPr lang="en-US" dirty="0"/>
          </a:p>
          <a:p>
            <a:r>
              <a:rPr lang="en-US" dirty="0"/>
              <a:t>   if(top == -1)</a:t>
            </a:r>
          </a:p>
          <a:p>
            <a:r>
              <a:rPr lang="en-US" dirty="0"/>
              <a:t>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nStack</a:t>
            </a:r>
            <a:r>
              <a:rPr lang="en-US" dirty="0"/>
              <a:t> is Empty!!!");</a:t>
            </a:r>
          </a:p>
          <a:p>
            <a:r>
              <a:rPr lang="en-US" dirty="0"/>
              <a:t>   else{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nStack</a:t>
            </a:r>
            <a:r>
              <a:rPr lang="en-US" dirty="0"/>
              <a:t> </a:t>
            </a:r>
            <a:r>
              <a:rPr lang="en-US" dirty="0" smtClean="0"/>
              <a:t>top most element is: %d\</a:t>
            </a:r>
            <a:r>
              <a:rPr lang="en-US" dirty="0" err="1" smtClean="0"/>
              <a:t>n“,stack</a:t>
            </a:r>
            <a:r>
              <a:rPr lang="en-US" dirty="0" smtClean="0"/>
              <a:t>[top]);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-49609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#include&lt;</a:t>
            </a:r>
            <a:r>
              <a:rPr lang="en-US" sz="1500" dirty="0" err="1"/>
              <a:t>stdio.h</a:t>
            </a:r>
            <a:r>
              <a:rPr lang="en-US" sz="1500" dirty="0"/>
              <a:t>&gt;</a:t>
            </a:r>
          </a:p>
          <a:p>
            <a:r>
              <a:rPr lang="en-US" sz="1500" dirty="0"/>
              <a:t>#define SIZE 10</a:t>
            </a:r>
          </a:p>
          <a:p>
            <a:r>
              <a:rPr lang="en-US" sz="1500" dirty="0"/>
              <a:t>void push(</a:t>
            </a:r>
            <a:r>
              <a:rPr lang="en-US" sz="1500" dirty="0" err="1"/>
              <a:t>int</a:t>
            </a:r>
            <a:r>
              <a:rPr lang="en-US" sz="1500" dirty="0"/>
              <a:t>);</a:t>
            </a:r>
          </a:p>
          <a:p>
            <a:r>
              <a:rPr lang="en-US" sz="1500" dirty="0"/>
              <a:t>void pop();</a:t>
            </a:r>
          </a:p>
          <a:p>
            <a:r>
              <a:rPr lang="en-US" sz="1500" dirty="0"/>
              <a:t>void display();</a:t>
            </a:r>
          </a:p>
          <a:p>
            <a:r>
              <a:rPr lang="en-US" sz="1500" dirty="0" err="1"/>
              <a:t>int</a:t>
            </a:r>
            <a:r>
              <a:rPr lang="en-US" sz="1500" dirty="0"/>
              <a:t> stack[SIZE], top = -1;</a:t>
            </a:r>
          </a:p>
          <a:p>
            <a:r>
              <a:rPr lang="en-US" sz="1500" dirty="0"/>
              <a:t>void main()</a:t>
            </a:r>
          </a:p>
          <a:p>
            <a:r>
              <a:rPr lang="en-US" sz="1500" dirty="0"/>
              <a:t>{</a:t>
            </a:r>
          </a:p>
          <a:p>
            <a:r>
              <a:rPr lang="en-US" sz="1500" dirty="0"/>
              <a:t>   </a:t>
            </a:r>
            <a:r>
              <a:rPr lang="en-US" sz="1500" dirty="0" err="1"/>
              <a:t>int</a:t>
            </a:r>
            <a:r>
              <a:rPr lang="en-US" sz="1500" dirty="0"/>
              <a:t> value, choice;</a:t>
            </a:r>
          </a:p>
          <a:p>
            <a:r>
              <a:rPr lang="en-US" sz="1500" dirty="0"/>
              <a:t>   while(1){</a:t>
            </a:r>
          </a:p>
          <a:p>
            <a:r>
              <a:rPr lang="en-US" sz="1500" dirty="0"/>
              <a:t>      </a:t>
            </a:r>
            <a:r>
              <a:rPr lang="en-US" sz="1500" dirty="0" err="1"/>
              <a:t>printf</a:t>
            </a:r>
            <a:r>
              <a:rPr lang="en-US" sz="1500" dirty="0"/>
              <a:t>("\n\n***** MENU *****\n");</a:t>
            </a:r>
          </a:p>
          <a:p>
            <a:r>
              <a:rPr lang="en-US" sz="1500" dirty="0"/>
              <a:t>      </a:t>
            </a:r>
            <a:r>
              <a:rPr lang="en-US" sz="1500" dirty="0" err="1"/>
              <a:t>printf</a:t>
            </a:r>
            <a:r>
              <a:rPr lang="en-US" sz="1500" dirty="0"/>
              <a:t>("1. Push\n2. Pop\n3. </a:t>
            </a:r>
            <a:r>
              <a:rPr lang="en-US" sz="1500" dirty="0" smtClean="0"/>
              <a:t>Peek \n 4. Display  5. </a:t>
            </a:r>
            <a:r>
              <a:rPr lang="en-US" sz="1500" dirty="0"/>
              <a:t>Exit");</a:t>
            </a:r>
          </a:p>
          <a:p>
            <a:r>
              <a:rPr lang="en-US" sz="1500" dirty="0"/>
              <a:t>      </a:t>
            </a:r>
            <a:r>
              <a:rPr lang="en-US" sz="1500" dirty="0" err="1"/>
              <a:t>printf</a:t>
            </a:r>
            <a:r>
              <a:rPr lang="en-US" sz="1500" dirty="0"/>
              <a:t>("\</a:t>
            </a:r>
            <a:r>
              <a:rPr lang="en-US" sz="1500" dirty="0" err="1"/>
              <a:t>nEnter</a:t>
            </a:r>
            <a:r>
              <a:rPr lang="en-US" sz="1500" dirty="0"/>
              <a:t> your choice: ");</a:t>
            </a:r>
          </a:p>
          <a:p>
            <a:r>
              <a:rPr lang="en-US" sz="1500" dirty="0"/>
              <a:t>      </a:t>
            </a:r>
            <a:r>
              <a:rPr lang="en-US" sz="1500" dirty="0" err="1"/>
              <a:t>scanf</a:t>
            </a:r>
            <a:r>
              <a:rPr lang="en-US" sz="1500" dirty="0"/>
              <a:t>("%</a:t>
            </a:r>
            <a:r>
              <a:rPr lang="en-US" sz="1500" dirty="0" err="1"/>
              <a:t>d",&amp;choice</a:t>
            </a:r>
            <a:r>
              <a:rPr lang="en-US" sz="1500" dirty="0"/>
              <a:t>);</a:t>
            </a:r>
          </a:p>
          <a:p>
            <a:r>
              <a:rPr lang="en-US" sz="1500" dirty="0"/>
              <a:t>      switch(choice){</a:t>
            </a:r>
          </a:p>
          <a:p>
            <a:r>
              <a:rPr lang="en-US" sz="1500" dirty="0"/>
              <a:t>	 case 1: </a:t>
            </a:r>
            <a:r>
              <a:rPr lang="en-US" sz="1500" dirty="0" err="1"/>
              <a:t>printf</a:t>
            </a:r>
            <a:r>
              <a:rPr lang="en-US" sz="1500" dirty="0"/>
              <a:t>("Enter the value to be insert: ");</a:t>
            </a:r>
          </a:p>
          <a:p>
            <a:r>
              <a:rPr lang="en-US" sz="1500" dirty="0"/>
              <a:t>		 </a:t>
            </a:r>
            <a:r>
              <a:rPr lang="en-US" sz="1500" dirty="0" err="1"/>
              <a:t>scanf</a:t>
            </a:r>
            <a:r>
              <a:rPr lang="en-US" sz="1500" dirty="0"/>
              <a:t>("%</a:t>
            </a:r>
            <a:r>
              <a:rPr lang="en-US" sz="1500" dirty="0" err="1"/>
              <a:t>d",&amp;value</a:t>
            </a:r>
            <a:r>
              <a:rPr lang="en-US" sz="1500" dirty="0"/>
              <a:t>);</a:t>
            </a:r>
          </a:p>
          <a:p>
            <a:r>
              <a:rPr lang="en-US" sz="1500" dirty="0"/>
              <a:t>		 push(value);</a:t>
            </a:r>
          </a:p>
          <a:p>
            <a:r>
              <a:rPr lang="en-US" sz="1500" dirty="0"/>
              <a:t>		 break;</a:t>
            </a:r>
          </a:p>
          <a:p>
            <a:r>
              <a:rPr lang="en-US" sz="1500" dirty="0"/>
              <a:t>	 case 2: pop();</a:t>
            </a:r>
          </a:p>
          <a:p>
            <a:r>
              <a:rPr lang="en-US" sz="1500" dirty="0"/>
              <a:t>		 break</a:t>
            </a:r>
            <a:r>
              <a:rPr lang="en-US" sz="1500" dirty="0" smtClean="0"/>
              <a:t>;</a:t>
            </a:r>
          </a:p>
          <a:p>
            <a:r>
              <a:rPr lang="en-US" sz="1500" dirty="0" smtClean="0"/>
              <a:t>	case 3: peek();</a:t>
            </a:r>
            <a:endParaRPr lang="en-US" sz="1500" dirty="0"/>
          </a:p>
          <a:p>
            <a:r>
              <a:rPr lang="en-US" sz="1500" dirty="0"/>
              <a:t>		 </a:t>
            </a:r>
            <a:r>
              <a:rPr lang="en-US" sz="1500" dirty="0" smtClean="0"/>
              <a:t>break</a:t>
            </a:r>
            <a:r>
              <a:rPr lang="en-US" sz="1500" dirty="0"/>
              <a:t>;</a:t>
            </a:r>
          </a:p>
          <a:p>
            <a:r>
              <a:rPr lang="en-US" sz="1500" dirty="0"/>
              <a:t>	 case </a:t>
            </a:r>
            <a:r>
              <a:rPr lang="en-US" sz="1500" dirty="0" smtClean="0"/>
              <a:t>4: </a:t>
            </a:r>
            <a:r>
              <a:rPr lang="en-US" sz="1500" dirty="0"/>
              <a:t>display();</a:t>
            </a:r>
          </a:p>
          <a:p>
            <a:r>
              <a:rPr lang="en-US" sz="1500" dirty="0"/>
              <a:t>		 break;</a:t>
            </a:r>
          </a:p>
          <a:p>
            <a:r>
              <a:rPr lang="en-US" sz="1500" dirty="0"/>
              <a:t>	 case </a:t>
            </a:r>
            <a:r>
              <a:rPr lang="en-US" sz="1500" dirty="0" smtClean="0"/>
              <a:t>5: </a:t>
            </a:r>
            <a:r>
              <a:rPr lang="en-US" sz="1500" dirty="0"/>
              <a:t>exit(0);</a:t>
            </a:r>
          </a:p>
          <a:p>
            <a:r>
              <a:rPr lang="en-US" sz="1500" dirty="0"/>
              <a:t>	 default: </a:t>
            </a:r>
            <a:r>
              <a:rPr lang="en-US" sz="1500" dirty="0" err="1"/>
              <a:t>printf</a:t>
            </a:r>
            <a:r>
              <a:rPr lang="en-US" sz="1500" dirty="0"/>
              <a:t>("\</a:t>
            </a:r>
            <a:r>
              <a:rPr lang="en-US" sz="1500" dirty="0" err="1"/>
              <a:t>nWrong</a:t>
            </a:r>
            <a:r>
              <a:rPr lang="en-US" sz="1500" dirty="0"/>
              <a:t> selection!!! Try again!!!");</a:t>
            </a:r>
          </a:p>
          <a:p>
            <a:r>
              <a:rPr lang="en-US" sz="1500" dirty="0"/>
              <a:t>     	 } </a:t>
            </a:r>
          </a:p>
          <a:p>
            <a:r>
              <a:rPr lang="en-US" sz="1500" dirty="0"/>
              <a:t>            } </a:t>
            </a:r>
          </a:p>
          <a:p>
            <a:r>
              <a:rPr lang="en-US" sz="1500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5765443" y="5332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Peek() </a:t>
            </a:r>
            <a:r>
              <a:rPr lang="en-US" dirty="0"/>
              <a:t>is one of a stack operation that </a:t>
            </a:r>
            <a:r>
              <a:rPr lang="en-US" dirty="0" smtClean="0"/>
              <a:t>prints </a:t>
            </a:r>
            <a:r>
              <a:rPr lang="en-US" dirty="0"/>
              <a:t>the value of the top most element of the stack without deleting that element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7138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8757" y="-7727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</a:t>
            </a:r>
            <a:r>
              <a:rPr lang="en-US" sz="3200" dirty="0" smtClean="0"/>
              <a:t>Structures</a:t>
            </a:r>
            <a:r>
              <a:rPr lang="en-US" sz="3200" b="1" dirty="0" smtClean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-386366" y="731110"/>
            <a:ext cx="12339058" cy="2880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 data structure is  a :</a:t>
            </a:r>
          </a:p>
          <a:p>
            <a:pPr marL="1371600" lvl="2" indent="-457200"/>
            <a:r>
              <a:rPr lang="en-US" dirty="0" smtClean="0"/>
              <a:t>process of organizing the data elements in the memory of a computer(</a:t>
            </a:r>
            <a:r>
              <a:rPr lang="en-US" dirty="0" err="1" smtClean="0"/>
              <a:t>Eg</a:t>
            </a:r>
            <a:r>
              <a:rPr lang="en-US" dirty="0" smtClean="0"/>
              <a:t>: Array, stack, Queue, list, tree).</a:t>
            </a:r>
          </a:p>
          <a:p>
            <a:pPr marL="1257300" lvl="2" indent="-342900"/>
            <a:r>
              <a:rPr lang="en-US" dirty="0" smtClean="0"/>
              <a:t>Data structure has two components :</a:t>
            </a:r>
          </a:p>
          <a:p>
            <a:pPr lvl="2"/>
            <a:r>
              <a:rPr lang="en-US" dirty="0" smtClean="0"/>
              <a:t>	1. </a:t>
            </a:r>
            <a:r>
              <a:rPr lang="en-US" sz="2200" dirty="0" smtClean="0"/>
              <a:t>Interface : function declarations</a:t>
            </a:r>
          </a:p>
          <a:p>
            <a:pPr lvl="2"/>
            <a:r>
              <a:rPr lang="en-US" sz="2200" dirty="0" smtClean="0"/>
              <a:t>	2. Implementation : Function definition for declarations. </a:t>
            </a:r>
          </a:p>
          <a:p>
            <a:pPr lvl="2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3124696"/>
            <a:ext cx="12192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structure can be……..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transient</a:t>
            </a:r>
          </a:p>
          <a:p>
            <a:pPr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i.e.  it is created when a program starts and is destroyed when the program ends. Most data structures in main memory are transient, for example, an array of data.</a:t>
            </a:r>
          </a:p>
          <a:p>
            <a:pPr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Permanent</a:t>
            </a:r>
          </a:p>
          <a:p>
            <a:pPr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i.e.  it already exists when a program starts  and is preserved when the program ends. Most data structures on disk are permanent, for example, a file of data, or a cross-linked data file collection (a database).</a:t>
            </a:r>
          </a:p>
          <a:p>
            <a:pPr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Application of stack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" y="769746"/>
            <a:ext cx="8609598" cy="1702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" y="2472744"/>
            <a:ext cx="8716233" cy="26243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101763" y="247274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 + (B * C))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101763" y="1436579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* B + C * 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737" y="5597539"/>
            <a:ext cx="1026875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2. To </a:t>
            </a:r>
            <a:r>
              <a:rPr lang="en-US" dirty="0"/>
              <a:t>check that every right brace, bracket, and parentheses must correspond to its left counterpart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[( )] is legal, but [( ] ) is illegal</a:t>
            </a:r>
          </a:p>
        </p:txBody>
      </p:sp>
    </p:spTree>
    <p:extLst>
      <p:ext uri="{BB962C8B-B14F-4D97-AF65-F5344CB8AC3E}">
        <p14:creationId xmlns:p14="http://schemas.microsoft.com/office/powerpoint/2010/main" val="21467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Application of stack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03030" y="847941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8009A"/>
                </a:solidFill>
                <a:latin typeface="TimesNewRomanPSMT"/>
              </a:rPr>
              <a:t>Infix to Postfix using stack ...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606"/>
            <a:ext cx="7592539" cy="55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Application of stack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001" y="903548"/>
            <a:ext cx="8441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8009A"/>
                </a:solidFill>
                <a:latin typeface="TimesNewRomanPSMT"/>
              </a:rPr>
              <a:t>Evaluating Arithmetic </a:t>
            </a:r>
            <a:r>
              <a:rPr lang="en-US" sz="2400" dirty="0" smtClean="0">
                <a:solidFill>
                  <a:srgbClr val="28009A"/>
                </a:solidFill>
                <a:latin typeface="TimesNewRomanPSMT"/>
              </a:rPr>
              <a:t>Postfix Expression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" y="1433013"/>
            <a:ext cx="8904020" cy="5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Queue Introduction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-18757" y="769746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Like a stack, a</a:t>
            </a:r>
            <a:r>
              <a:rPr lang="en-US" sz="2400" i="1" dirty="0">
                <a:solidFill>
                  <a:schemeClr val="hlink"/>
                </a:solidFill>
              </a:rPr>
              <a:t> queue</a:t>
            </a:r>
            <a:r>
              <a:rPr lang="en-US" sz="2400" dirty="0"/>
              <a:t> is also a list. However, with a queue, insertion is done at one end, while deletion is performed at the other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Accessing the elements of queues follows a </a:t>
            </a:r>
            <a:r>
              <a:rPr lang="en-US" sz="2400" dirty="0">
                <a:solidFill>
                  <a:schemeClr val="hlink"/>
                </a:solidFill>
              </a:rPr>
              <a:t>First In, First Out (FIFO)</a:t>
            </a:r>
            <a:r>
              <a:rPr lang="en-US" sz="2400" dirty="0"/>
              <a:t> order.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customers standing in a check-out line in a store, the first customer in is the first customer served.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9" y="2910625"/>
            <a:ext cx="7325933" cy="24585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15602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Example : 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b="1" dirty="0" smtClean="0"/>
              <a:t>PRACTICAL </a:t>
            </a:r>
            <a:r>
              <a:rPr lang="en-US" sz="2400" b="1" dirty="0"/>
              <a:t>EXAMPLE</a:t>
            </a:r>
            <a:r>
              <a:rPr lang="en-US" sz="2400" dirty="0"/>
              <a:t> : A line at a ticket counter for buying tickets operates on above </a:t>
            </a:r>
            <a:r>
              <a:rPr lang="en-US" sz="2400" dirty="0" smtClean="0"/>
              <a:t>rules.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2. </a:t>
            </a:r>
            <a:r>
              <a:rPr lang="en-US" sz="2400" b="1" dirty="0"/>
              <a:t>IN COMPUTER WORLD</a:t>
            </a:r>
            <a:r>
              <a:rPr lang="en-US" sz="2400" dirty="0"/>
              <a:t> : In a batch processing system, jobs are queued up for processing. </a:t>
            </a:r>
          </a:p>
        </p:txBody>
      </p:sp>
    </p:spTree>
    <p:extLst>
      <p:ext uri="{BB962C8B-B14F-4D97-AF65-F5344CB8AC3E}">
        <p14:creationId xmlns:p14="http://schemas.microsoft.com/office/powerpoint/2010/main" val="19402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8757" y="769746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Primary operations defined on a Queue: 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 err="1">
                <a:hlinkClick r:id="rId2"/>
              </a:rPr>
              <a:t>EnQueue</a:t>
            </a:r>
            <a:r>
              <a:rPr lang="en-US" sz="2400" dirty="0"/>
              <a:t> : This is used to add elements into the queue at the back end.</a:t>
            </a:r>
          </a:p>
          <a:p>
            <a:pPr>
              <a:buFont typeface="+mj-lt"/>
              <a:buAutoNum type="arabicPeriod"/>
            </a:pPr>
            <a:r>
              <a:rPr lang="en-US" sz="2400" dirty="0" err="1">
                <a:hlinkClick r:id="rId3"/>
              </a:rPr>
              <a:t>DeQueue</a:t>
            </a:r>
            <a:r>
              <a:rPr lang="en-US" sz="2400" dirty="0"/>
              <a:t>   : This is used to delete elements from a queue from the front end.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Also "</a:t>
            </a:r>
            <a:r>
              <a:rPr lang="en-US" sz="2400" dirty="0" err="1"/>
              <a:t>IsEmpty</a:t>
            </a:r>
            <a:r>
              <a:rPr lang="en-US" sz="2400" dirty="0"/>
              <a:t>()" and "</a:t>
            </a:r>
            <a:r>
              <a:rPr lang="en-US" sz="2400" dirty="0" err="1"/>
              <a:t>IsFull</a:t>
            </a:r>
            <a:r>
              <a:rPr lang="en-US" sz="2400" dirty="0"/>
              <a:t>()" can be defined to test whether the queue is Empty or full.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6968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Implementations of stacks using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array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linked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-5878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Operations </a:t>
            </a:r>
            <a:r>
              <a:rPr lang="en-US" sz="3200" b="1" dirty="0"/>
              <a:t>on Queue</a:t>
            </a:r>
            <a:endParaRPr lang="en-US" sz="3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315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8"/>
          <p:cNvSpPr>
            <a:spLocks/>
          </p:cNvSpPr>
          <p:nvPr/>
        </p:nvSpPr>
        <p:spPr bwMode="auto">
          <a:xfrm>
            <a:off x="1336183" y="4533363"/>
            <a:ext cx="1295400" cy="457200"/>
          </a:xfrm>
          <a:custGeom>
            <a:avLst/>
            <a:gdLst>
              <a:gd name="T0" fmla="*/ 816 w 816"/>
              <a:gd name="T1" fmla="*/ 0 h 288"/>
              <a:gd name="T2" fmla="*/ 288 w 816"/>
              <a:gd name="T3" fmla="*/ 48 h 288"/>
              <a:gd name="T4" fmla="*/ 0 w 816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6" h="288">
                <a:moveTo>
                  <a:pt x="816" y="0"/>
                </a:moveTo>
                <a:cubicBezTo>
                  <a:pt x="620" y="0"/>
                  <a:pt x="424" y="0"/>
                  <a:pt x="288" y="48"/>
                </a:cubicBezTo>
                <a:cubicBezTo>
                  <a:pt x="152" y="96"/>
                  <a:pt x="56" y="216"/>
                  <a:pt x="0" y="288"/>
                </a:cubicBezTo>
              </a:path>
            </a:pathLst>
          </a:custGeom>
          <a:noFill/>
          <a:ln w="3175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20"/>
          <p:cNvSpPr>
            <a:spLocks/>
          </p:cNvSpPr>
          <p:nvPr/>
        </p:nvSpPr>
        <p:spPr bwMode="auto">
          <a:xfrm>
            <a:off x="6943233" y="4533363"/>
            <a:ext cx="1371600" cy="457200"/>
          </a:xfrm>
          <a:custGeom>
            <a:avLst/>
            <a:gdLst>
              <a:gd name="T0" fmla="*/ 864 w 864"/>
              <a:gd name="T1" fmla="*/ 288 h 288"/>
              <a:gd name="T2" fmla="*/ 624 w 864"/>
              <a:gd name="T3" fmla="*/ 96 h 288"/>
              <a:gd name="T4" fmla="*/ 0 w 864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288">
                <a:moveTo>
                  <a:pt x="864" y="288"/>
                </a:moveTo>
                <a:cubicBezTo>
                  <a:pt x="816" y="216"/>
                  <a:pt x="768" y="144"/>
                  <a:pt x="624" y="96"/>
                </a:cubicBezTo>
                <a:cubicBezTo>
                  <a:pt x="480" y="48"/>
                  <a:pt x="136" y="8"/>
                  <a:pt x="0" y="0"/>
                </a:cubicBezTo>
              </a:path>
            </a:pathLst>
          </a:custGeom>
          <a:noFill/>
          <a:ln w="3175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32411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8507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44603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50699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5"/>
          <p:cNvSpPr>
            <a:spLocks noChangeArrowheads="1"/>
          </p:cNvSpPr>
          <p:nvPr/>
        </p:nvSpPr>
        <p:spPr bwMode="auto">
          <a:xfrm>
            <a:off x="56795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6289183" y="422856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7248033" y="4838163"/>
            <a:ext cx="1600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Enqueue</a:t>
            </a:r>
            <a:r>
              <a:rPr lang="en-US" dirty="0"/>
              <a:t>)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955183" y="4914363"/>
            <a:ext cx="1600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Remove</a:t>
            </a:r>
            <a:br>
              <a:rPr lang="en-US"/>
            </a:br>
            <a:r>
              <a:rPr lang="en-US"/>
              <a:t>(Dequeue)</a:t>
            </a: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6257433" y="5203288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rear</a:t>
            </a: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555383" y="5203288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front</a:t>
            </a:r>
          </a:p>
        </p:txBody>
      </p:sp>
      <p:sp>
        <p:nvSpPr>
          <p:cNvPr id="23" name="Line 32"/>
          <p:cNvSpPr>
            <a:spLocks noChangeShapeType="1"/>
          </p:cNvSpPr>
          <p:nvPr/>
        </p:nvSpPr>
        <p:spPr bwMode="auto">
          <a:xfrm flipV="1">
            <a:off x="2936383" y="4838163"/>
            <a:ext cx="0" cy="4572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3"/>
          <p:cNvSpPr>
            <a:spLocks noChangeShapeType="1"/>
          </p:cNvSpPr>
          <p:nvPr/>
        </p:nvSpPr>
        <p:spPr bwMode="auto">
          <a:xfrm flipV="1">
            <a:off x="6638433" y="4838163"/>
            <a:ext cx="0" cy="4572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-5878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Queue </a:t>
            </a:r>
            <a:r>
              <a:rPr lang="en-US" sz="3200" dirty="0" smtClean="0"/>
              <a:t>Implementation using array</a:t>
            </a:r>
            <a:endParaRPr lang="en-US" sz="3200" dirty="0"/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>
          <a:xfrm>
            <a:off x="0" y="803585"/>
            <a:ext cx="12452798" cy="251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several different algorithms to implement </a:t>
            </a:r>
            <a:r>
              <a:rPr lang="en-US" dirty="0" err="1" smtClean="0">
                <a:solidFill>
                  <a:schemeClr val="hlink"/>
                </a:solidFill>
              </a:rPr>
              <a:t>Enqueue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chemeClr val="hlink"/>
                </a:solidFill>
              </a:rPr>
              <a:t>Dequeue</a:t>
            </a:r>
            <a:endParaRPr lang="en-US" dirty="0" smtClean="0">
              <a:solidFill>
                <a:schemeClr val="hlink"/>
              </a:solidFill>
            </a:endParaRPr>
          </a:p>
          <a:p>
            <a:r>
              <a:rPr lang="en-US" dirty="0" smtClean="0"/>
              <a:t>When </a:t>
            </a:r>
            <a:r>
              <a:rPr lang="en-US" dirty="0" err="1" smtClean="0">
                <a:solidFill>
                  <a:schemeClr val="hlink"/>
                </a:solidFill>
              </a:rPr>
              <a:t>enqueuing</a:t>
            </a:r>
            <a:r>
              <a:rPr lang="en-US" dirty="0" smtClean="0"/>
              <a:t>, the </a:t>
            </a:r>
            <a:r>
              <a:rPr lang="en-US" u="sng" dirty="0" smtClean="0"/>
              <a:t>front index</a:t>
            </a:r>
            <a:r>
              <a:rPr lang="en-US" dirty="0" smtClean="0"/>
              <a:t> is always fixed and the </a:t>
            </a:r>
            <a:r>
              <a:rPr lang="en-US" u="sng" dirty="0" smtClean="0"/>
              <a:t>rear index</a:t>
            </a:r>
            <a:r>
              <a:rPr lang="en-US" dirty="0" smtClean="0"/>
              <a:t> moves forward in the array.</a:t>
            </a:r>
            <a:endParaRPr lang="en-US" dirty="0"/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56138" y="3051678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665738" y="3051678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1275338" y="3051678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" name="Group 12"/>
          <p:cNvGrpSpPr>
            <a:grpSpLocks/>
          </p:cNvGrpSpPr>
          <p:nvPr/>
        </p:nvGrpSpPr>
        <p:grpSpPr bwMode="auto">
          <a:xfrm>
            <a:off x="-20062" y="3661278"/>
            <a:ext cx="990600" cy="762000"/>
            <a:chOff x="2928" y="2736"/>
            <a:chExt cx="624" cy="480"/>
          </a:xfrm>
        </p:grpSpPr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2928" y="296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front</a:t>
              </a:r>
            </a:p>
          </p:txBody>
        </p:sp>
        <p:sp>
          <p:nvSpPr>
            <p:cNvPr id="69" name="Line 8"/>
            <p:cNvSpPr>
              <a:spLocks noChangeShapeType="1"/>
            </p:cNvSpPr>
            <p:nvPr/>
          </p:nvSpPr>
          <p:spPr bwMode="auto">
            <a:xfrm flipV="1">
              <a:off x="3168" y="2736"/>
              <a:ext cx="0" cy="2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7563" y="2137278"/>
            <a:ext cx="990600" cy="869950"/>
            <a:chOff x="2974" y="1776"/>
            <a:chExt cx="624" cy="548"/>
          </a:xfrm>
        </p:grpSpPr>
        <p:sp>
          <p:nvSpPr>
            <p:cNvPr id="71" name="Text Box 9"/>
            <p:cNvSpPr txBox="1">
              <a:spLocks noChangeArrowheads="1"/>
            </p:cNvSpPr>
            <p:nvPr/>
          </p:nvSpPr>
          <p:spPr bwMode="auto">
            <a:xfrm>
              <a:off x="2974" y="177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rear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>
              <a:off x="3194" y="1988"/>
              <a:ext cx="0" cy="336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116463" y="4451853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>
                <a:solidFill>
                  <a:schemeClr val="hlink"/>
                </a:solidFill>
              </a:rPr>
              <a:t>Enqueue(3)</a:t>
            </a:r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192663" y="3172328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3</a:t>
            </a: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2176490" y="305112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18"/>
          <p:cNvSpPr>
            <a:spLocks noChangeArrowheads="1"/>
          </p:cNvSpPr>
          <p:nvPr/>
        </p:nvSpPr>
        <p:spPr bwMode="auto">
          <a:xfrm>
            <a:off x="2786090" y="305112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19"/>
          <p:cNvSpPr>
            <a:spLocks noChangeArrowheads="1"/>
          </p:cNvSpPr>
          <p:nvPr/>
        </p:nvSpPr>
        <p:spPr bwMode="auto">
          <a:xfrm>
            <a:off x="3395690" y="3051123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20"/>
          <p:cNvGrpSpPr>
            <a:grpSpLocks/>
          </p:cNvGrpSpPr>
          <p:nvPr/>
        </p:nvGrpSpPr>
        <p:grpSpPr bwMode="auto">
          <a:xfrm>
            <a:off x="2100290" y="3660723"/>
            <a:ext cx="990600" cy="762000"/>
            <a:chOff x="2928" y="2736"/>
            <a:chExt cx="624" cy="480"/>
          </a:xfrm>
        </p:grpSpPr>
        <p:sp>
          <p:nvSpPr>
            <p:cNvPr id="79" name="Text Box 21"/>
            <p:cNvSpPr txBox="1">
              <a:spLocks noChangeArrowheads="1"/>
            </p:cNvSpPr>
            <p:nvPr/>
          </p:nvSpPr>
          <p:spPr bwMode="auto">
            <a:xfrm>
              <a:off x="2928" y="296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front</a:t>
              </a:r>
            </a:p>
          </p:txBody>
        </p:sp>
        <p:sp>
          <p:nvSpPr>
            <p:cNvPr id="80" name="Line 22"/>
            <p:cNvSpPr>
              <a:spLocks noChangeShapeType="1"/>
            </p:cNvSpPr>
            <p:nvPr/>
          </p:nvSpPr>
          <p:spPr bwMode="auto">
            <a:xfrm flipV="1">
              <a:off x="3168" y="2736"/>
              <a:ext cx="0" cy="2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23"/>
          <p:cNvGrpSpPr>
            <a:grpSpLocks/>
          </p:cNvGrpSpPr>
          <p:nvPr/>
        </p:nvGrpSpPr>
        <p:grpSpPr bwMode="auto">
          <a:xfrm>
            <a:off x="2786090" y="2136723"/>
            <a:ext cx="990600" cy="869950"/>
            <a:chOff x="2974" y="1776"/>
            <a:chExt cx="624" cy="548"/>
          </a:xfrm>
        </p:grpSpPr>
        <p:sp>
          <p:nvSpPr>
            <p:cNvPr id="82" name="Text Box 24"/>
            <p:cNvSpPr txBox="1">
              <a:spLocks noChangeArrowheads="1"/>
            </p:cNvSpPr>
            <p:nvPr/>
          </p:nvSpPr>
          <p:spPr bwMode="auto">
            <a:xfrm>
              <a:off x="2974" y="177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rear</a:t>
              </a:r>
            </a:p>
          </p:txBody>
        </p:sp>
        <p:sp>
          <p:nvSpPr>
            <p:cNvPr id="83" name="Line 25"/>
            <p:cNvSpPr>
              <a:spLocks noChangeShapeType="1"/>
            </p:cNvSpPr>
            <p:nvPr/>
          </p:nvSpPr>
          <p:spPr bwMode="auto">
            <a:xfrm>
              <a:off x="3194" y="1988"/>
              <a:ext cx="0" cy="336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" name="Text Box 26"/>
          <p:cNvSpPr txBox="1">
            <a:spLocks noChangeArrowheads="1"/>
          </p:cNvSpPr>
          <p:nvPr/>
        </p:nvSpPr>
        <p:spPr bwMode="auto">
          <a:xfrm>
            <a:off x="2236815" y="4451298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>
                <a:solidFill>
                  <a:schemeClr val="hlink"/>
                </a:solidFill>
              </a:rPr>
              <a:t>Enqueue(6)</a:t>
            </a:r>
          </a:p>
        </p:txBody>
      </p:sp>
      <p:sp>
        <p:nvSpPr>
          <p:cNvPr id="85" name="Text Box 27"/>
          <p:cNvSpPr txBox="1">
            <a:spLocks noChangeArrowheads="1"/>
          </p:cNvSpPr>
          <p:nvPr/>
        </p:nvSpPr>
        <p:spPr bwMode="auto">
          <a:xfrm>
            <a:off x="2313015" y="317177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3</a:t>
            </a:r>
          </a:p>
        </p:txBody>
      </p:sp>
      <p:sp>
        <p:nvSpPr>
          <p:cNvPr id="86" name="Text Box 28"/>
          <p:cNvSpPr txBox="1">
            <a:spLocks noChangeArrowheads="1"/>
          </p:cNvSpPr>
          <p:nvPr/>
        </p:nvSpPr>
        <p:spPr bwMode="auto">
          <a:xfrm>
            <a:off x="2954365" y="319082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6</a:t>
            </a:r>
          </a:p>
        </p:txBody>
      </p:sp>
      <p:sp>
        <p:nvSpPr>
          <p:cNvPr id="87" name="Rectangle 29"/>
          <p:cNvSpPr>
            <a:spLocks noChangeArrowheads="1"/>
          </p:cNvSpPr>
          <p:nvPr/>
        </p:nvSpPr>
        <p:spPr bwMode="auto">
          <a:xfrm>
            <a:off x="4253766" y="3078179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30"/>
          <p:cNvSpPr>
            <a:spLocks noChangeArrowheads="1"/>
          </p:cNvSpPr>
          <p:nvPr/>
        </p:nvSpPr>
        <p:spPr bwMode="auto">
          <a:xfrm>
            <a:off x="4863366" y="3078179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31"/>
          <p:cNvSpPr>
            <a:spLocks noChangeArrowheads="1"/>
          </p:cNvSpPr>
          <p:nvPr/>
        </p:nvSpPr>
        <p:spPr bwMode="auto">
          <a:xfrm>
            <a:off x="5472966" y="3078179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0" name="Group 32"/>
          <p:cNvGrpSpPr>
            <a:grpSpLocks/>
          </p:cNvGrpSpPr>
          <p:nvPr/>
        </p:nvGrpSpPr>
        <p:grpSpPr bwMode="auto">
          <a:xfrm>
            <a:off x="4177566" y="3687779"/>
            <a:ext cx="990600" cy="762000"/>
            <a:chOff x="2928" y="2736"/>
            <a:chExt cx="624" cy="480"/>
          </a:xfrm>
        </p:grpSpPr>
        <p:sp>
          <p:nvSpPr>
            <p:cNvPr id="91" name="Text Box 33"/>
            <p:cNvSpPr txBox="1">
              <a:spLocks noChangeArrowheads="1"/>
            </p:cNvSpPr>
            <p:nvPr/>
          </p:nvSpPr>
          <p:spPr bwMode="auto">
            <a:xfrm>
              <a:off x="2928" y="296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front</a:t>
              </a:r>
            </a:p>
          </p:txBody>
        </p:sp>
        <p:sp>
          <p:nvSpPr>
            <p:cNvPr id="92" name="Line 34"/>
            <p:cNvSpPr>
              <a:spLocks noChangeShapeType="1"/>
            </p:cNvSpPr>
            <p:nvPr/>
          </p:nvSpPr>
          <p:spPr bwMode="auto">
            <a:xfrm flipV="1">
              <a:off x="3168" y="2736"/>
              <a:ext cx="0" cy="2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35"/>
          <p:cNvGrpSpPr>
            <a:grpSpLocks/>
          </p:cNvGrpSpPr>
          <p:nvPr/>
        </p:nvGrpSpPr>
        <p:grpSpPr bwMode="auto">
          <a:xfrm>
            <a:off x="5396766" y="2163779"/>
            <a:ext cx="990600" cy="869950"/>
            <a:chOff x="2974" y="1776"/>
            <a:chExt cx="624" cy="548"/>
          </a:xfrm>
        </p:grpSpPr>
        <p:sp>
          <p:nvSpPr>
            <p:cNvPr id="94" name="Text Box 36"/>
            <p:cNvSpPr txBox="1">
              <a:spLocks noChangeArrowheads="1"/>
            </p:cNvSpPr>
            <p:nvPr/>
          </p:nvSpPr>
          <p:spPr bwMode="auto">
            <a:xfrm>
              <a:off x="2974" y="177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rear</a:t>
              </a:r>
            </a:p>
          </p:txBody>
        </p:sp>
        <p:sp>
          <p:nvSpPr>
            <p:cNvPr id="95" name="Line 37"/>
            <p:cNvSpPr>
              <a:spLocks noChangeShapeType="1"/>
            </p:cNvSpPr>
            <p:nvPr/>
          </p:nvSpPr>
          <p:spPr bwMode="auto">
            <a:xfrm>
              <a:off x="3194" y="1988"/>
              <a:ext cx="0" cy="336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" name="Text Box 38"/>
          <p:cNvSpPr txBox="1">
            <a:spLocks noChangeArrowheads="1"/>
          </p:cNvSpPr>
          <p:nvPr/>
        </p:nvSpPr>
        <p:spPr bwMode="auto">
          <a:xfrm>
            <a:off x="4314091" y="4478354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>
                <a:solidFill>
                  <a:schemeClr val="hlink"/>
                </a:solidFill>
              </a:rPr>
              <a:t>Enqueue(9)</a:t>
            </a:r>
          </a:p>
        </p:txBody>
      </p:sp>
      <p:sp>
        <p:nvSpPr>
          <p:cNvPr id="97" name="Text Box 39"/>
          <p:cNvSpPr txBox="1">
            <a:spLocks noChangeArrowheads="1"/>
          </p:cNvSpPr>
          <p:nvPr/>
        </p:nvSpPr>
        <p:spPr bwMode="auto">
          <a:xfrm>
            <a:off x="4390291" y="3198829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3</a:t>
            </a:r>
          </a:p>
        </p:txBody>
      </p:sp>
      <p:sp>
        <p:nvSpPr>
          <p:cNvPr id="98" name="Text Box 40"/>
          <p:cNvSpPr txBox="1">
            <a:spLocks noChangeArrowheads="1"/>
          </p:cNvSpPr>
          <p:nvPr/>
        </p:nvSpPr>
        <p:spPr bwMode="auto">
          <a:xfrm>
            <a:off x="5031641" y="3217879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6</a:t>
            </a:r>
          </a:p>
        </p:txBody>
      </p:sp>
      <p:sp>
        <p:nvSpPr>
          <p:cNvPr id="99" name="Text Box 41"/>
          <p:cNvSpPr txBox="1">
            <a:spLocks noChangeArrowheads="1"/>
          </p:cNvSpPr>
          <p:nvPr/>
        </p:nvSpPr>
        <p:spPr bwMode="auto">
          <a:xfrm>
            <a:off x="5638066" y="3227404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9</a:t>
            </a:r>
          </a:p>
        </p:txBody>
      </p:sp>
      <p:sp>
        <p:nvSpPr>
          <p:cNvPr id="100" name="Text Box 13"/>
          <p:cNvSpPr txBox="1">
            <a:spLocks noChangeArrowheads="1"/>
          </p:cNvSpPr>
          <p:nvPr/>
        </p:nvSpPr>
        <p:spPr bwMode="auto">
          <a:xfrm>
            <a:off x="6625847" y="4434792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>
                <a:solidFill>
                  <a:schemeClr val="hlink"/>
                </a:solidFill>
              </a:rPr>
              <a:t>Dequeue()</a:t>
            </a:r>
          </a:p>
        </p:txBody>
      </p:sp>
      <p:sp>
        <p:nvSpPr>
          <p:cNvPr id="101" name="Rectangle 27"/>
          <p:cNvSpPr>
            <a:spLocks noChangeArrowheads="1"/>
          </p:cNvSpPr>
          <p:nvPr/>
        </p:nvSpPr>
        <p:spPr bwMode="auto">
          <a:xfrm>
            <a:off x="6489322" y="3034617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28"/>
          <p:cNvSpPr>
            <a:spLocks noChangeArrowheads="1"/>
          </p:cNvSpPr>
          <p:nvPr/>
        </p:nvSpPr>
        <p:spPr bwMode="auto">
          <a:xfrm>
            <a:off x="7098922" y="3034617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29"/>
          <p:cNvSpPr>
            <a:spLocks noChangeArrowheads="1"/>
          </p:cNvSpPr>
          <p:nvPr/>
        </p:nvSpPr>
        <p:spPr bwMode="auto">
          <a:xfrm>
            <a:off x="7708522" y="3034617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4" name="Group 30"/>
          <p:cNvGrpSpPr>
            <a:grpSpLocks/>
          </p:cNvGrpSpPr>
          <p:nvPr/>
        </p:nvGrpSpPr>
        <p:grpSpPr bwMode="auto">
          <a:xfrm>
            <a:off x="6413122" y="3644217"/>
            <a:ext cx="990600" cy="762000"/>
            <a:chOff x="2928" y="2736"/>
            <a:chExt cx="624" cy="480"/>
          </a:xfrm>
        </p:grpSpPr>
        <p:sp>
          <p:nvSpPr>
            <p:cNvPr id="105" name="Text Box 31"/>
            <p:cNvSpPr txBox="1">
              <a:spLocks noChangeArrowheads="1"/>
            </p:cNvSpPr>
            <p:nvPr/>
          </p:nvSpPr>
          <p:spPr bwMode="auto">
            <a:xfrm>
              <a:off x="2928" y="296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front</a:t>
              </a:r>
            </a:p>
          </p:txBody>
        </p:sp>
        <p:sp>
          <p:nvSpPr>
            <p:cNvPr id="106" name="Line 32"/>
            <p:cNvSpPr>
              <a:spLocks noChangeShapeType="1"/>
            </p:cNvSpPr>
            <p:nvPr/>
          </p:nvSpPr>
          <p:spPr bwMode="auto">
            <a:xfrm flipV="1">
              <a:off x="3168" y="2736"/>
              <a:ext cx="0" cy="2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" name="Group 33"/>
          <p:cNvGrpSpPr>
            <a:grpSpLocks/>
          </p:cNvGrpSpPr>
          <p:nvPr/>
        </p:nvGrpSpPr>
        <p:grpSpPr bwMode="auto">
          <a:xfrm>
            <a:off x="7098922" y="2120217"/>
            <a:ext cx="990600" cy="869950"/>
            <a:chOff x="2974" y="1776"/>
            <a:chExt cx="624" cy="548"/>
          </a:xfrm>
        </p:grpSpPr>
        <p:sp>
          <p:nvSpPr>
            <p:cNvPr id="108" name="Text Box 34"/>
            <p:cNvSpPr txBox="1">
              <a:spLocks noChangeArrowheads="1"/>
            </p:cNvSpPr>
            <p:nvPr/>
          </p:nvSpPr>
          <p:spPr bwMode="auto">
            <a:xfrm>
              <a:off x="2974" y="177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rear</a:t>
              </a:r>
            </a:p>
          </p:txBody>
        </p:sp>
        <p:sp>
          <p:nvSpPr>
            <p:cNvPr id="109" name="Line 35"/>
            <p:cNvSpPr>
              <a:spLocks noChangeShapeType="1"/>
            </p:cNvSpPr>
            <p:nvPr/>
          </p:nvSpPr>
          <p:spPr bwMode="auto">
            <a:xfrm>
              <a:off x="3194" y="1988"/>
              <a:ext cx="0" cy="336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6625847" y="3155267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6</a:t>
            </a:r>
          </a:p>
        </p:txBody>
      </p:sp>
      <p:sp>
        <p:nvSpPr>
          <p:cNvPr id="111" name="Text Box 38"/>
          <p:cNvSpPr txBox="1">
            <a:spLocks noChangeArrowheads="1"/>
          </p:cNvSpPr>
          <p:nvPr/>
        </p:nvSpPr>
        <p:spPr bwMode="auto">
          <a:xfrm>
            <a:off x="7267197" y="3174317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9</a:t>
            </a:r>
          </a:p>
        </p:txBody>
      </p:sp>
      <p:sp>
        <p:nvSpPr>
          <p:cNvPr id="112" name="Text Box 40"/>
          <p:cNvSpPr txBox="1">
            <a:spLocks noChangeArrowheads="1"/>
          </p:cNvSpPr>
          <p:nvPr/>
        </p:nvSpPr>
        <p:spPr bwMode="auto">
          <a:xfrm>
            <a:off x="8902188" y="4425111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>
                <a:solidFill>
                  <a:schemeClr val="hlink"/>
                </a:solidFill>
              </a:rPr>
              <a:t>Dequeue()</a:t>
            </a:r>
          </a:p>
        </p:txBody>
      </p:sp>
      <p:sp>
        <p:nvSpPr>
          <p:cNvPr id="114" name="Rectangle 53"/>
          <p:cNvSpPr>
            <a:spLocks noChangeArrowheads="1"/>
          </p:cNvSpPr>
          <p:nvPr/>
        </p:nvSpPr>
        <p:spPr bwMode="auto">
          <a:xfrm>
            <a:off x="8673588" y="3021761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54"/>
          <p:cNvSpPr>
            <a:spLocks noChangeArrowheads="1"/>
          </p:cNvSpPr>
          <p:nvPr/>
        </p:nvSpPr>
        <p:spPr bwMode="auto">
          <a:xfrm>
            <a:off x="9283188" y="3021761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55"/>
          <p:cNvSpPr>
            <a:spLocks noChangeArrowheads="1"/>
          </p:cNvSpPr>
          <p:nvPr/>
        </p:nvSpPr>
        <p:spPr bwMode="auto">
          <a:xfrm>
            <a:off x="9892788" y="3021761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" name="Group 56"/>
          <p:cNvGrpSpPr>
            <a:grpSpLocks/>
          </p:cNvGrpSpPr>
          <p:nvPr/>
        </p:nvGrpSpPr>
        <p:grpSpPr bwMode="auto">
          <a:xfrm>
            <a:off x="8597388" y="3631361"/>
            <a:ext cx="990600" cy="762000"/>
            <a:chOff x="2928" y="2736"/>
            <a:chExt cx="624" cy="480"/>
          </a:xfrm>
        </p:grpSpPr>
        <p:sp>
          <p:nvSpPr>
            <p:cNvPr id="118" name="Text Box 57"/>
            <p:cNvSpPr txBox="1">
              <a:spLocks noChangeArrowheads="1"/>
            </p:cNvSpPr>
            <p:nvPr/>
          </p:nvSpPr>
          <p:spPr bwMode="auto">
            <a:xfrm>
              <a:off x="2928" y="296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front</a:t>
              </a:r>
            </a:p>
          </p:txBody>
        </p:sp>
        <p:sp>
          <p:nvSpPr>
            <p:cNvPr id="119" name="Line 58"/>
            <p:cNvSpPr>
              <a:spLocks noChangeShapeType="1"/>
            </p:cNvSpPr>
            <p:nvPr/>
          </p:nvSpPr>
          <p:spPr bwMode="auto">
            <a:xfrm flipV="1">
              <a:off x="3168" y="2736"/>
              <a:ext cx="0" cy="2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59"/>
          <p:cNvGrpSpPr>
            <a:grpSpLocks/>
          </p:cNvGrpSpPr>
          <p:nvPr/>
        </p:nvGrpSpPr>
        <p:grpSpPr bwMode="auto">
          <a:xfrm>
            <a:off x="8629138" y="2107361"/>
            <a:ext cx="990600" cy="869950"/>
            <a:chOff x="2974" y="1776"/>
            <a:chExt cx="624" cy="548"/>
          </a:xfrm>
        </p:grpSpPr>
        <p:sp>
          <p:nvSpPr>
            <p:cNvPr id="121" name="Text Box 60"/>
            <p:cNvSpPr txBox="1">
              <a:spLocks noChangeArrowheads="1"/>
            </p:cNvSpPr>
            <p:nvPr/>
          </p:nvSpPr>
          <p:spPr bwMode="auto">
            <a:xfrm>
              <a:off x="2974" y="177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Monotype Sorts" pitchFamily="2" charset="2"/>
                <a:buNone/>
              </a:pPr>
              <a:r>
                <a:rPr lang="en-US"/>
                <a:t>rear</a:t>
              </a:r>
            </a:p>
          </p:txBody>
        </p:sp>
        <p:sp>
          <p:nvSpPr>
            <p:cNvPr id="122" name="Line 61"/>
            <p:cNvSpPr>
              <a:spLocks noChangeShapeType="1"/>
            </p:cNvSpPr>
            <p:nvPr/>
          </p:nvSpPr>
          <p:spPr bwMode="auto">
            <a:xfrm>
              <a:off x="3194" y="1988"/>
              <a:ext cx="0" cy="336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" name="Text Box 62"/>
          <p:cNvSpPr txBox="1">
            <a:spLocks noChangeArrowheads="1"/>
          </p:cNvSpPr>
          <p:nvPr/>
        </p:nvSpPr>
        <p:spPr bwMode="auto">
          <a:xfrm>
            <a:off x="8810113" y="3142411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/>
              <a:t>9</a:t>
            </a:r>
          </a:p>
        </p:txBody>
      </p:sp>
      <p:sp>
        <p:nvSpPr>
          <p:cNvPr id="124" name="Rectangle 64"/>
          <p:cNvSpPr>
            <a:spLocks noChangeArrowheads="1"/>
          </p:cNvSpPr>
          <p:nvPr/>
        </p:nvSpPr>
        <p:spPr bwMode="auto">
          <a:xfrm>
            <a:off x="10061063" y="5373875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65"/>
          <p:cNvSpPr>
            <a:spLocks noChangeArrowheads="1"/>
          </p:cNvSpPr>
          <p:nvPr/>
        </p:nvSpPr>
        <p:spPr bwMode="auto">
          <a:xfrm>
            <a:off x="10670663" y="5373875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66"/>
          <p:cNvSpPr>
            <a:spLocks noChangeArrowheads="1"/>
          </p:cNvSpPr>
          <p:nvPr/>
        </p:nvSpPr>
        <p:spPr bwMode="auto">
          <a:xfrm>
            <a:off x="11280263" y="5373875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71"/>
          <p:cNvSpPr txBox="1">
            <a:spLocks noChangeArrowheads="1"/>
          </p:cNvSpPr>
          <p:nvPr/>
        </p:nvSpPr>
        <p:spPr bwMode="auto">
          <a:xfrm>
            <a:off x="9971648" y="4996175"/>
            <a:ext cx="118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dirty="0"/>
              <a:t>rear = -1 </a:t>
            </a:r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129" name="Text Box 76"/>
          <p:cNvSpPr txBox="1">
            <a:spLocks noChangeArrowheads="1"/>
          </p:cNvSpPr>
          <p:nvPr/>
        </p:nvSpPr>
        <p:spPr bwMode="auto">
          <a:xfrm>
            <a:off x="9971648" y="6061049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dirty="0"/>
              <a:t>f</a:t>
            </a:r>
            <a:r>
              <a:rPr lang="en-US" dirty="0" smtClean="0"/>
              <a:t>ront=-1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878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Queue </a:t>
            </a:r>
            <a:r>
              <a:rPr lang="en-US" sz="3200" dirty="0" smtClean="0"/>
              <a:t>Implementation using array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-5878" y="803585"/>
            <a:ext cx="11931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,Bold"/>
              </a:rPr>
              <a:t>Insert ( </a:t>
            </a:r>
            <a:r>
              <a:rPr lang="en-US" sz="2000" b="1" dirty="0" smtClean="0">
                <a:latin typeface="Cambria,Bold"/>
              </a:rPr>
              <a:t>)</a:t>
            </a:r>
            <a:r>
              <a:rPr lang="en-US" b="1" dirty="0" smtClean="0">
                <a:latin typeface="Cambria,Bold"/>
              </a:rPr>
              <a:t>: or </a:t>
            </a:r>
            <a:r>
              <a:rPr lang="en-US" b="1" dirty="0" err="1" smtClean="0">
                <a:latin typeface="Cambria,Bold"/>
              </a:rPr>
              <a:t>EnQueue</a:t>
            </a:r>
            <a:r>
              <a:rPr lang="en-US" b="1" dirty="0" smtClean="0">
                <a:latin typeface="Cambria,Bold"/>
              </a:rPr>
              <a:t>():</a:t>
            </a:r>
            <a:endParaRPr lang="en-US" b="1" dirty="0">
              <a:latin typeface="Cambria,Bold"/>
            </a:endParaRPr>
          </a:p>
          <a:p>
            <a:r>
              <a:rPr lang="en-US" b="1" dirty="0">
                <a:latin typeface="Cambria,Bold"/>
              </a:rPr>
              <a:t>Description: </a:t>
            </a:r>
            <a:r>
              <a:rPr lang="en-US" dirty="0">
                <a:latin typeface="Calibri" panose="020F0502020204030204" pitchFamily="34" charset="0"/>
              </a:rPr>
              <a:t>Here </a:t>
            </a:r>
            <a:r>
              <a:rPr lang="en-US" b="1" dirty="0">
                <a:latin typeface="Calibri,Bold"/>
              </a:rPr>
              <a:t>QUEUE </a:t>
            </a:r>
            <a:r>
              <a:rPr lang="en-US" dirty="0">
                <a:latin typeface="Calibri" panose="020F0502020204030204" pitchFamily="34" charset="0"/>
              </a:rPr>
              <a:t>is an array with </a:t>
            </a:r>
            <a:r>
              <a:rPr lang="en-US" b="1" dirty="0">
                <a:latin typeface="Calibri,Bold"/>
              </a:rPr>
              <a:t>N </a:t>
            </a:r>
            <a:r>
              <a:rPr lang="en-US" dirty="0">
                <a:latin typeface="Calibri" panose="020F0502020204030204" pitchFamily="34" charset="0"/>
              </a:rPr>
              <a:t>locations. </a:t>
            </a:r>
            <a:r>
              <a:rPr lang="en-US" b="1" dirty="0">
                <a:latin typeface="Calibri,Bold"/>
              </a:rPr>
              <a:t>FRONT </a:t>
            </a:r>
            <a:r>
              <a:rPr lang="en-US" dirty="0">
                <a:latin typeface="Calibri" panose="020F0502020204030204" pitchFamily="34" charset="0"/>
              </a:rPr>
              <a:t>and </a:t>
            </a:r>
            <a:r>
              <a:rPr lang="en-US" b="1" dirty="0">
                <a:latin typeface="Calibri,Bold"/>
              </a:rPr>
              <a:t>REAR </a:t>
            </a:r>
            <a:r>
              <a:rPr lang="en-US" dirty="0">
                <a:latin typeface="Calibri" panose="020F0502020204030204" pitchFamily="34" charset="0"/>
              </a:rPr>
              <a:t>points to the front and rear </a:t>
            </a:r>
            <a:r>
              <a:rPr lang="en-US" dirty="0" smtClean="0">
                <a:latin typeface="Calibri" panose="020F0502020204030204" pitchFamily="34" charset="0"/>
              </a:rPr>
              <a:t>of the </a:t>
            </a:r>
            <a:r>
              <a:rPr lang="en-US" b="1" dirty="0">
                <a:latin typeface="Calibri,Bold"/>
              </a:rPr>
              <a:t>QUEUE</a:t>
            </a:r>
            <a:r>
              <a:rPr lang="en-US" dirty="0">
                <a:latin typeface="Calibri" panose="020F0502020204030204" pitchFamily="34" charset="0"/>
              </a:rPr>
              <a:t>. </a:t>
            </a:r>
            <a:r>
              <a:rPr lang="en-US" b="1" dirty="0">
                <a:latin typeface="Calibri,Bold"/>
              </a:rPr>
              <a:t>ITEM </a:t>
            </a:r>
            <a:r>
              <a:rPr lang="en-US" dirty="0">
                <a:latin typeface="Calibri" panose="020F0502020204030204" pitchFamily="34" charset="0"/>
              </a:rPr>
              <a:t>is the value to be inserted.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186" y="2270135"/>
            <a:ext cx="103030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void </a:t>
            </a:r>
            <a:r>
              <a:rPr lang="en-US" sz="2000" dirty="0" err="1"/>
              <a:t>enQueue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 value){</a:t>
            </a:r>
          </a:p>
          <a:p>
            <a:r>
              <a:rPr lang="en-US" sz="2000" dirty="0"/>
              <a:t>   if(rear == SIZE-1)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printf</a:t>
            </a:r>
            <a:r>
              <a:rPr lang="en-US" sz="2000" dirty="0"/>
              <a:t>("\</a:t>
            </a:r>
            <a:r>
              <a:rPr lang="en-US" sz="2000" dirty="0" err="1"/>
              <a:t>nQueue</a:t>
            </a:r>
            <a:r>
              <a:rPr lang="en-US" sz="2000" dirty="0"/>
              <a:t> is Full!!! Insertion is not possible!!!");</a:t>
            </a:r>
          </a:p>
          <a:p>
            <a:r>
              <a:rPr lang="en-US" sz="2000" dirty="0"/>
              <a:t>   else{</a:t>
            </a:r>
          </a:p>
          <a:p>
            <a:r>
              <a:rPr lang="en-US" sz="2000" dirty="0"/>
              <a:t>      if(front == -1)</a:t>
            </a:r>
          </a:p>
          <a:p>
            <a:r>
              <a:rPr lang="en-US" sz="2000" dirty="0"/>
              <a:t>	 front = 0;</a:t>
            </a:r>
          </a:p>
          <a:p>
            <a:r>
              <a:rPr lang="en-US" sz="2000" dirty="0"/>
              <a:t>      rear++;</a:t>
            </a:r>
          </a:p>
          <a:p>
            <a:r>
              <a:rPr lang="en-US" sz="2000" dirty="0"/>
              <a:t>      queue[rear] = value;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printf</a:t>
            </a:r>
            <a:r>
              <a:rPr lang="en-US" sz="2000" dirty="0"/>
              <a:t>("\</a:t>
            </a:r>
            <a:r>
              <a:rPr lang="en-US" sz="2000" dirty="0" err="1"/>
              <a:t>nInsertion</a:t>
            </a:r>
            <a:r>
              <a:rPr lang="en-US" sz="2000" dirty="0"/>
              <a:t> success!!!");</a:t>
            </a:r>
          </a:p>
          <a:p>
            <a:r>
              <a:rPr lang="en-US" sz="2000" dirty="0"/>
              <a:t>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9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878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Queue </a:t>
            </a:r>
            <a:r>
              <a:rPr lang="en-US" sz="3200" dirty="0" smtClean="0"/>
              <a:t>Implementation using array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-5878" y="894495"/>
            <a:ext cx="123695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,Bold"/>
              </a:rPr>
              <a:t>Delete ( </a:t>
            </a:r>
            <a:r>
              <a:rPr lang="en-US" sz="2000" b="1" dirty="0" smtClean="0">
                <a:latin typeface="Cambria,Bold"/>
              </a:rPr>
              <a:t>)</a:t>
            </a:r>
            <a:r>
              <a:rPr lang="en-US" b="1" dirty="0" smtClean="0">
                <a:latin typeface="Cambria,Bold"/>
              </a:rPr>
              <a:t>: </a:t>
            </a:r>
            <a:r>
              <a:rPr lang="en-US" b="1" dirty="0">
                <a:latin typeface="Cambria,Bold"/>
              </a:rPr>
              <a:t>or </a:t>
            </a:r>
            <a:r>
              <a:rPr lang="en-US" b="1" dirty="0" err="1" smtClean="0">
                <a:latin typeface="Cambria,Bold"/>
              </a:rPr>
              <a:t>DeQueue</a:t>
            </a:r>
            <a:r>
              <a:rPr lang="en-US" b="1" dirty="0" smtClean="0">
                <a:latin typeface="Cambria,Bold"/>
              </a:rPr>
              <a:t>():</a:t>
            </a:r>
            <a:endParaRPr lang="en-US" b="1" dirty="0">
              <a:latin typeface="Cambria,Bold"/>
            </a:endParaRPr>
          </a:p>
          <a:p>
            <a:r>
              <a:rPr lang="en-US" b="1" dirty="0">
                <a:latin typeface="Cambria,Bold"/>
              </a:rPr>
              <a:t>Description: </a:t>
            </a:r>
            <a:r>
              <a:rPr lang="en-US" dirty="0">
                <a:latin typeface="Calibri" panose="020F0502020204030204" pitchFamily="34" charset="0"/>
              </a:rPr>
              <a:t>Here </a:t>
            </a:r>
            <a:r>
              <a:rPr lang="en-US" b="1" dirty="0">
                <a:latin typeface="Calibri,Bold"/>
              </a:rPr>
              <a:t>QUEUE </a:t>
            </a:r>
            <a:r>
              <a:rPr lang="en-US" dirty="0">
                <a:latin typeface="Calibri" panose="020F0502020204030204" pitchFamily="34" charset="0"/>
              </a:rPr>
              <a:t>is an array with </a:t>
            </a:r>
            <a:r>
              <a:rPr lang="en-US" b="1" dirty="0">
                <a:latin typeface="Calibri,Bold"/>
              </a:rPr>
              <a:t>N </a:t>
            </a:r>
            <a:r>
              <a:rPr lang="en-US" dirty="0">
                <a:latin typeface="Calibri" panose="020F0502020204030204" pitchFamily="34" charset="0"/>
              </a:rPr>
              <a:t>locations. </a:t>
            </a:r>
            <a:r>
              <a:rPr lang="en-US" b="1" dirty="0">
                <a:latin typeface="Calibri,Bold"/>
              </a:rPr>
              <a:t>FRONT </a:t>
            </a:r>
            <a:r>
              <a:rPr lang="en-US" dirty="0">
                <a:latin typeface="Calibri" panose="020F0502020204030204" pitchFamily="34" charset="0"/>
              </a:rPr>
              <a:t>and </a:t>
            </a:r>
            <a:r>
              <a:rPr lang="en-US" b="1" dirty="0">
                <a:latin typeface="Calibri,Bold"/>
              </a:rPr>
              <a:t>REAR </a:t>
            </a:r>
            <a:r>
              <a:rPr lang="en-US" dirty="0">
                <a:latin typeface="Calibri" panose="020F0502020204030204" pitchFamily="34" charset="0"/>
              </a:rPr>
              <a:t>points to the front and rear </a:t>
            </a:r>
            <a:r>
              <a:rPr lang="en-US" dirty="0" smtClean="0">
                <a:latin typeface="Calibri" panose="020F0502020204030204" pitchFamily="34" charset="0"/>
              </a:rPr>
              <a:t>of the </a:t>
            </a:r>
            <a:r>
              <a:rPr lang="en-US" b="1" dirty="0">
                <a:latin typeface="Calibri,Bold"/>
              </a:rPr>
              <a:t>QUEUE</a:t>
            </a:r>
            <a:r>
              <a:rPr lang="en-US" dirty="0"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2885" y="1768482"/>
            <a:ext cx="11140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deQueue</a:t>
            </a:r>
            <a:r>
              <a:rPr lang="en-US" sz="2400" dirty="0"/>
              <a:t>(){</a:t>
            </a:r>
          </a:p>
          <a:p>
            <a:r>
              <a:rPr lang="en-US" sz="2400" dirty="0"/>
              <a:t>   if(front == rear)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printf</a:t>
            </a:r>
            <a:r>
              <a:rPr lang="en-US" sz="2400" dirty="0"/>
              <a:t>("\</a:t>
            </a:r>
            <a:r>
              <a:rPr lang="en-US" sz="2400" dirty="0" err="1"/>
              <a:t>nQueue</a:t>
            </a:r>
            <a:r>
              <a:rPr lang="en-US" sz="2400" dirty="0"/>
              <a:t> is Empty!!! Deletion is not possible!!!");</a:t>
            </a:r>
          </a:p>
          <a:p>
            <a:r>
              <a:rPr lang="en-US" sz="2400" dirty="0"/>
              <a:t>   else{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printf</a:t>
            </a:r>
            <a:r>
              <a:rPr lang="en-US" sz="2400" dirty="0"/>
              <a:t>("\</a:t>
            </a:r>
            <a:r>
              <a:rPr lang="en-US" sz="2400" dirty="0" err="1"/>
              <a:t>nDeleted</a:t>
            </a:r>
            <a:r>
              <a:rPr lang="en-US" sz="2400" dirty="0"/>
              <a:t> : %d", queue[front]);</a:t>
            </a:r>
          </a:p>
          <a:p>
            <a:r>
              <a:rPr lang="en-US" sz="2400" dirty="0"/>
              <a:t>      front++;</a:t>
            </a:r>
          </a:p>
          <a:p>
            <a:r>
              <a:rPr lang="en-US" sz="2400" dirty="0"/>
              <a:t>      if(front == rear)</a:t>
            </a:r>
          </a:p>
          <a:p>
            <a:r>
              <a:rPr lang="en-US" sz="2400" dirty="0"/>
              <a:t>	 front = rear = -1;</a:t>
            </a:r>
          </a:p>
          <a:p>
            <a:r>
              <a:rPr lang="en-US" sz="2400" dirty="0"/>
              <a:t> 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2880"/>
            <a:ext cx="5898524" cy="68941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#include&lt;</a:t>
            </a:r>
            <a:r>
              <a:rPr lang="en-US" sz="1700" dirty="0" err="1"/>
              <a:t>stdio.h</a:t>
            </a:r>
            <a:r>
              <a:rPr lang="en-US" sz="1700" dirty="0" smtClean="0"/>
              <a:t>&gt;</a:t>
            </a:r>
          </a:p>
          <a:p>
            <a:r>
              <a:rPr lang="en-US" sz="1700" dirty="0" smtClean="0"/>
              <a:t>#define SIZE 10</a:t>
            </a:r>
            <a:endParaRPr lang="en-US" sz="1700" dirty="0"/>
          </a:p>
          <a:p>
            <a:r>
              <a:rPr lang="en-US" sz="1700" dirty="0" smtClean="0"/>
              <a:t>void </a:t>
            </a:r>
            <a:r>
              <a:rPr lang="en-US" sz="1700" dirty="0" err="1"/>
              <a:t>enQueue</a:t>
            </a:r>
            <a:r>
              <a:rPr lang="en-US" sz="1700" dirty="0"/>
              <a:t>(</a:t>
            </a:r>
            <a:r>
              <a:rPr lang="en-US" sz="1700" dirty="0" err="1"/>
              <a:t>int</a:t>
            </a:r>
            <a:r>
              <a:rPr lang="en-US" sz="1700" dirty="0"/>
              <a:t>);</a:t>
            </a:r>
          </a:p>
          <a:p>
            <a:r>
              <a:rPr lang="en-US" sz="1700" dirty="0"/>
              <a:t>void </a:t>
            </a:r>
            <a:r>
              <a:rPr lang="en-US" sz="1700" dirty="0" err="1"/>
              <a:t>deQueue</a:t>
            </a:r>
            <a:r>
              <a:rPr lang="en-US" sz="1700" dirty="0"/>
              <a:t>();</a:t>
            </a:r>
          </a:p>
          <a:p>
            <a:r>
              <a:rPr lang="en-US" sz="1700" dirty="0"/>
              <a:t>void display</a:t>
            </a:r>
            <a:r>
              <a:rPr lang="en-US" sz="1700" dirty="0" smtClean="0"/>
              <a:t>();</a:t>
            </a:r>
            <a:endParaRPr lang="en-US" sz="1700" dirty="0"/>
          </a:p>
          <a:p>
            <a:r>
              <a:rPr lang="en-US" sz="1700" dirty="0" err="1"/>
              <a:t>int</a:t>
            </a:r>
            <a:r>
              <a:rPr lang="en-US" sz="1700" dirty="0"/>
              <a:t> </a:t>
            </a:r>
            <a:r>
              <a:rPr lang="en-US" sz="1700" dirty="0" smtClean="0"/>
              <a:t>queue[10], </a:t>
            </a:r>
            <a:r>
              <a:rPr lang="en-US" sz="1700" dirty="0"/>
              <a:t>front = -1, rear = -1</a:t>
            </a:r>
            <a:r>
              <a:rPr lang="en-US" sz="1700" dirty="0" smtClean="0"/>
              <a:t>;</a:t>
            </a:r>
            <a:endParaRPr lang="en-US" sz="1700" dirty="0"/>
          </a:p>
          <a:p>
            <a:r>
              <a:rPr lang="en-US" sz="1700" dirty="0"/>
              <a:t>void main</a:t>
            </a:r>
            <a:r>
              <a:rPr lang="en-US" sz="1700" dirty="0" smtClean="0"/>
              <a:t>() {</a:t>
            </a:r>
            <a:endParaRPr lang="en-US" sz="1700" dirty="0"/>
          </a:p>
          <a:p>
            <a:r>
              <a:rPr lang="en-US" sz="1700" dirty="0"/>
              <a:t>   </a:t>
            </a:r>
            <a:r>
              <a:rPr lang="en-US" sz="1700" dirty="0" err="1"/>
              <a:t>int</a:t>
            </a:r>
            <a:r>
              <a:rPr lang="en-US" sz="1700" dirty="0"/>
              <a:t> value, choice;</a:t>
            </a:r>
          </a:p>
          <a:p>
            <a:r>
              <a:rPr lang="en-US" sz="1700" dirty="0" smtClean="0"/>
              <a:t>   while(1</a:t>
            </a:r>
            <a:r>
              <a:rPr lang="en-US" sz="1700" dirty="0"/>
              <a:t>){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("\n\n***** MENU *****\n");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("1. Insertion\n2. Deletion\n3. Display\n4. Exit");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("\</a:t>
            </a:r>
            <a:r>
              <a:rPr lang="en-US" sz="1700" dirty="0" err="1"/>
              <a:t>nEnter</a:t>
            </a:r>
            <a:r>
              <a:rPr lang="en-US" sz="1700" dirty="0"/>
              <a:t> your choice: 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scanf</a:t>
            </a:r>
            <a:r>
              <a:rPr lang="en-US" sz="1700" dirty="0"/>
              <a:t>("%</a:t>
            </a:r>
            <a:r>
              <a:rPr lang="en-US" sz="1700" dirty="0" err="1"/>
              <a:t>d",&amp;choice</a:t>
            </a:r>
            <a:r>
              <a:rPr lang="en-US" sz="1700" dirty="0"/>
              <a:t>);</a:t>
            </a:r>
          </a:p>
          <a:p>
            <a:r>
              <a:rPr lang="en-US" sz="1700" dirty="0"/>
              <a:t>      switch(choice){</a:t>
            </a:r>
          </a:p>
          <a:p>
            <a:r>
              <a:rPr lang="en-US" sz="1700" dirty="0"/>
              <a:t>	 case 1: </a:t>
            </a:r>
            <a:r>
              <a:rPr lang="en-US" sz="1700" dirty="0" err="1"/>
              <a:t>printf</a:t>
            </a:r>
            <a:r>
              <a:rPr lang="en-US" sz="1700" dirty="0"/>
              <a:t>("Enter the value to be insert: ");</a:t>
            </a:r>
          </a:p>
          <a:p>
            <a:r>
              <a:rPr lang="en-US" sz="1700" dirty="0"/>
              <a:t>		 </a:t>
            </a:r>
            <a:r>
              <a:rPr lang="en-US" sz="1700" dirty="0" err="1"/>
              <a:t>scanf</a:t>
            </a:r>
            <a:r>
              <a:rPr lang="en-US" sz="1700" dirty="0"/>
              <a:t>("%</a:t>
            </a:r>
            <a:r>
              <a:rPr lang="en-US" sz="1700" dirty="0" err="1"/>
              <a:t>d",&amp;value</a:t>
            </a:r>
            <a:r>
              <a:rPr lang="en-US" sz="1700" dirty="0"/>
              <a:t>);</a:t>
            </a:r>
          </a:p>
          <a:p>
            <a:r>
              <a:rPr lang="en-US" sz="1700" dirty="0"/>
              <a:t>		 </a:t>
            </a:r>
            <a:r>
              <a:rPr lang="en-US" sz="1700" dirty="0" err="1"/>
              <a:t>enQueue</a:t>
            </a:r>
            <a:r>
              <a:rPr lang="en-US" sz="1700" dirty="0"/>
              <a:t>(value);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2: </a:t>
            </a:r>
            <a:r>
              <a:rPr lang="en-US" sz="1700" dirty="0" err="1"/>
              <a:t>deQueue</a:t>
            </a:r>
            <a:r>
              <a:rPr lang="en-US" sz="1700" dirty="0"/>
              <a:t>();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3: display();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4: exit(0);</a:t>
            </a:r>
          </a:p>
          <a:p>
            <a:r>
              <a:rPr lang="en-US" sz="1700" dirty="0"/>
              <a:t>	 default: </a:t>
            </a:r>
            <a:r>
              <a:rPr lang="en-US" sz="1700" dirty="0" err="1"/>
              <a:t>printf</a:t>
            </a:r>
            <a:r>
              <a:rPr lang="en-US" sz="1700" dirty="0"/>
              <a:t>("\</a:t>
            </a:r>
            <a:r>
              <a:rPr lang="en-US" sz="1700" dirty="0" err="1"/>
              <a:t>nWrong</a:t>
            </a:r>
            <a:r>
              <a:rPr lang="en-US" sz="1700" dirty="0"/>
              <a:t> selection!!! Try again!!!");</a:t>
            </a:r>
          </a:p>
          <a:p>
            <a:r>
              <a:rPr lang="en-US" sz="1700" dirty="0"/>
              <a:t>      }</a:t>
            </a:r>
          </a:p>
          <a:p>
            <a:r>
              <a:rPr lang="en-US" sz="1700" dirty="0" smtClean="0"/>
              <a:t>}}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096000" y="0"/>
            <a:ext cx="6096000" cy="7232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600" dirty="0"/>
              <a:t>void </a:t>
            </a:r>
            <a:r>
              <a:rPr lang="en-US" sz="1600" dirty="0" err="1"/>
              <a:t>enQueue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value){</a:t>
            </a:r>
          </a:p>
          <a:p>
            <a:r>
              <a:rPr lang="en-US" sz="1600" dirty="0"/>
              <a:t>   if(rear == SIZE-1)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Full!!! Insertion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if(front == -1)</a:t>
            </a:r>
          </a:p>
          <a:p>
            <a:r>
              <a:rPr lang="en-US" sz="1600" dirty="0"/>
              <a:t>	 front = 0;</a:t>
            </a:r>
          </a:p>
          <a:p>
            <a:r>
              <a:rPr lang="en-US" sz="1600" dirty="0"/>
              <a:t>      rear++;</a:t>
            </a:r>
          </a:p>
          <a:p>
            <a:r>
              <a:rPr lang="en-US" sz="1600" dirty="0"/>
              <a:t>      queue[rear] = value;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nInsertion</a:t>
            </a:r>
            <a:r>
              <a:rPr lang="en-US" sz="1600" dirty="0"/>
              <a:t> success!!!");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deQueue</a:t>
            </a:r>
            <a:r>
              <a:rPr lang="en-US" sz="1600" dirty="0"/>
              <a:t>(){</a:t>
            </a:r>
          </a:p>
          <a:p>
            <a:r>
              <a:rPr lang="en-US" sz="1600" dirty="0"/>
              <a:t>   if(front == rear)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Empty!!! Deletion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nDeleted</a:t>
            </a:r>
            <a:r>
              <a:rPr lang="en-US" sz="1600" dirty="0"/>
              <a:t> : %d", queue[front]);</a:t>
            </a:r>
          </a:p>
          <a:p>
            <a:r>
              <a:rPr lang="en-US" sz="1600" dirty="0"/>
              <a:t>      front++;</a:t>
            </a:r>
          </a:p>
          <a:p>
            <a:r>
              <a:rPr lang="en-US" sz="1600" dirty="0"/>
              <a:t>      if(front == rear)</a:t>
            </a:r>
          </a:p>
          <a:p>
            <a:r>
              <a:rPr lang="en-US" sz="1600" dirty="0"/>
              <a:t>	 front = rear = -1;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  <a:p>
            <a:r>
              <a:rPr lang="en-US" sz="1600" dirty="0"/>
              <a:t>void display(){</a:t>
            </a:r>
          </a:p>
          <a:p>
            <a:r>
              <a:rPr lang="en-US" sz="1600" dirty="0"/>
              <a:t>   if(rear == 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Empty!!!");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elements are:\n");</a:t>
            </a:r>
          </a:p>
          <a:p>
            <a:r>
              <a:rPr lang="en-US" sz="1600" dirty="0"/>
              <a:t>      for(</a:t>
            </a:r>
            <a:r>
              <a:rPr lang="en-US" sz="1600" dirty="0" err="1"/>
              <a:t>i</a:t>
            </a:r>
            <a:r>
              <a:rPr lang="en-US" sz="1600" dirty="0"/>
              <a:t>=front; </a:t>
            </a:r>
            <a:r>
              <a:rPr lang="en-US" sz="1600" dirty="0" err="1"/>
              <a:t>i</a:t>
            </a:r>
            <a:r>
              <a:rPr lang="en-US" sz="1600" dirty="0"/>
              <a:t>&lt;=rear; </a:t>
            </a:r>
            <a:r>
              <a:rPr lang="en-US" sz="1600" dirty="0" err="1"/>
              <a:t>i</a:t>
            </a:r>
            <a:r>
              <a:rPr lang="en-US" sz="1600" dirty="0"/>
              <a:t>++)</a:t>
            </a:r>
          </a:p>
          <a:p>
            <a:r>
              <a:rPr lang="en-US" sz="1600" dirty="0"/>
              <a:t>	  </a:t>
            </a:r>
            <a:r>
              <a:rPr lang="en-US" sz="1600" dirty="0" err="1"/>
              <a:t>printf</a:t>
            </a:r>
            <a:r>
              <a:rPr lang="en-US" sz="1600" dirty="0"/>
              <a:t>("%d\</a:t>
            </a:r>
            <a:r>
              <a:rPr lang="en-US" sz="1600" dirty="0" err="1"/>
              <a:t>t",queue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0" y="2459866"/>
            <a:ext cx="6096000" cy="64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96000" y="4647128"/>
            <a:ext cx="6096000" cy="64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878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Queue </a:t>
            </a:r>
            <a:r>
              <a:rPr lang="en-US" sz="3200" dirty="0" smtClean="0"/>
              <a:t>Implementation using circular array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39" y="2190213"/>
            <a:ext cx="5829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8757" y="-7727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</a:t>
            </a:r>
            <a:r>
              <a:rPr lang="en-US" sz="3200" dirty="0" smtClean="0"/>
              <a:t>Structures</a:t>
            </a:r>
            <a:r>
              <a:rPr lang="en-US" sz="3200" b="1" dirty="0" smtClean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-18757" y="731110"/>
            <a:ext cx="11790226" cy="1776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Example: Library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management System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is composed of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data elements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(books).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Organizing the data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(Data Structure)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Accessing a particular (data element)book requires knowledge of the arrangement of the books. 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8039" y="3840077"/>
            <a:ext cx="3672409" cy="138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1576" y="2714594"/>
            <a:ext cx="3641490" cy="191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8145" y="4685441"/>
            <a:ext cx="3384376" cy="167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920105" y="5243970"/>
            <a:ext cx="289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Unordered Data structure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932671" y="2458626"/>
            <a:ext cx="334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ordered Data structure (Array)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3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01" y="-4798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Queue </a:t>
            </a:r>
            <a:r>
              <a:rPr lang="en-US" sz="3200" dirty="0" smtClean="0"/>
              <a:t>Implementation using circular array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" y="1034868"/>
            <a:ext cx="4253942" cy="5150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87" y="1058445"/>
            <a:ext cx="3203833" cy="55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2880"/>
            <a:ext cx="5898524" cy="68941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#include&lt;</a:t>
            </a:r>
            <a:r>
              <a:rPr lang="en-US" sz="1700" dirty="0" err="1"/>
              <a:t>stdio.h</a:t>
            </a:r>
            <a:r>
              <a:rPr lang="en-US" sz="1700" dirty="0" smtClean="0"/>
              <a:t>&gt;</a:t>
            </a:r>
          </a:p>
          <a:p>
            <a:r>
              <a:rPr lang="en-US" sz="1700" dirty="0" smtClean="0"/>
              <a:t>#define SIZE 10</a:t>
            </a:r>
            <a:endParaRPr lang="en-US" sz="1700" dirty="0"/>
          </a:p>
          <a:p>
            <a:r>
              <a:rPr lang="en-US" sz="1700" dirty="0" smtClean="0"/>
              <a:t>void </a:t>
            </a:r>
            <a:r>
              <a:rPr lang="en-US" sz="1700" dirty="0" err="1"/>
              <a:t>enQueue</a:t>
            </a:r>
            <a:r>
              <a:rPr lang="en-US" sz="1700" dirty="0"/>
              <a:t>(</a:t>
            </a:r>
            <a:r>
              <a:rPr lang="en-US" sz="1700" dirty="0" err="1"/>
              <a:t>int</a:t>
            </a:r>
            <a:r>
              <a:rPr lang="en-US" sz="1700" dirty="0"/>
              <a:t>);</a:t>
            </a:r>
          </a:p>
          <a:p>
            <a:r>
              <a:rPr lang="en-US" sz="1700" dirty="0"/>
              <a:t>void </a:t>
            </a:r>
            <a:r>
              <a:rPr lang="en-US" sz="1700" dirty="0" err="1"/>
              <a:t>deQueue</a:t>
            </a:r>
            <a:r>
              <a:rPr lang="en-US" sz="1700" dirty="0"/>
              <a:t>();</a:t>
            </a:r>
          </a:p>
          <a:p>
            <a:r>
              <a:rPr lang="en-US" sz="1700" dirty="0"/>
              <a:t>void display</a:t>
            </a:r>
            <a:r>
              <a:rPr lang="en-US" sz="1700" dirty="0" smtClean="0"/>
              <a:t>();</a:t>
            </a:r>
            <a:endParaRPr lang="en-US" sz="1700" dirty="0"/>
          </a:p>
          <a:p>
            <a:r>
              <a:rPr lang="en-US" sz="1700" dirty="0" err="1"/>
              <a:t>int</a:t>
            </a:r>
            <a:r>
              <a:rPr lang="en-US" sz="1700" dirty="0"/>
              <a:t> </a:t>
            </a:r>
            <a:r>
              <a:rPr lang="en-US" sz="1700" dirty="0" smtClean="0"/>
              <a:t>queue[10], </a:t>
            </a:r>
            <a:r>
              <a:rPr lang="en-US" sz="1700" dirty="0"/>
              <a:t>front = -1, rear = -1</a:t>
            </a:r>
            <a:r>
              <a:rPr lang="en-US" sz="1700" dirty="0" smtClean="0"/>
              <a:t>;</a:t>
            </a:r>
            <a:endParaRPr lang="en-US" sz="1700" dirty="0"/>
          </a:p>
          <a:p>
            <a:r>
              <a:rPr lang="en-US" sz="1700" dirty="0"/>
              <a:t>void main</a:t>
            </a:r>
            <a:r>
              <a:rPr lang="en-US" sz="1700" dirty="0" smtClean="0"/>
              <a:t>() {</a:t>
            </a:r>
            <a:endParaRPr lang="en-US" sz="1700" dirty="0"/>
          </a:p>
          <a:p>
            <a:r>
              <a:rPr lang="en-US" sz="1700" dirty="0"/>
              <a:t>   </a:t>
            </a:r>
            <a:r>
              <a:rPr lang="en-US" sz="1700" dirty="0" err="1"/>
              <a:t>int</a:t>
            </a:r>
            <a:r>
              <a:rPr lang="en-US" sz="1700" dirty="0"/>
              <a:t> value, choice;</a:t>
            </a:r>
          </a:p>
          <a:p>
            <a:r>
              <a:rPr lang="en-US" sz="1700" dirty="0" smtClean="0"/>
              <a:t>   while(1</a:t>
            </a:r>
            <a:r>
              <a:rPr lang="en-US" sz="1700" dirty="0"/>
              <a:t>){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("\n\n***** MENU *****\n");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("1. Insertion\n2. Deletion\n3. Display\n4. Exit");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printf</a:t>
            </a:r>
            <a:r>
              <a:rPr lang="en-US" sz="1700" dirty="0"/>
              <a:t>("\</a:t>
            </a:r>
            <a:r>
              <a:rPr lang="en-US" sz="1700" dirty="0" err="1"/>
              <a:t>nEnter</a:t>
            </a:r>
            <a:r>
              <a:rPr lang="en-US" sz="1700" dirty="0"/>
              <a:t> your choice: ");</a:t>
            </a:r>
          </a:p>
          <a:p>
            <a:r>
              <a:rPr lang="en-US" sz="1700" dirty="0"/>
              <a:t>      </a:t>
            </a:r>
            <a:r>
              <a:rPr lang="en-US" sz="1700" dirty="0" err="1"/>
              <a:t>scanf</a:t>
            </a:r>
            <a:r>
              <a:rPr lang="en-US" sz="1700" dirty="0"/>
              <a:t>("%</a:t>
            </a:r>
            <a:r>
              <a:rPr lang="en-US" sz="1700" dirty="0" err="1"/>
              <a:t>d",&amp;choice</a:t>
            </a:r>
            <a:r>
              <a:rPr lang="en-US" sz="1700" dirty="0"/>
              <a:t>);</a:t>
            </a:r>
          </a:p>
          <a:p>
            <a:r>
              <a:rPr lang="en-US" sz="1700" dirty="0"/>
              <a:t>      switch(choice){</a:t>
            </a:r>
          </a:p>
          <a:p>
            <a:r>
              <a:rPr lang="en-US" sz="1700" dirty="0"/>
              <a:t>	 case 1: </a:t>
            </a:r>
            <a:r>
              <a:rPr lang="en-US" sz="1700" dirty="0" err="1"/>
              <a:t>printf</a:t>
            </a:r>
            <a:r>
              <a:rPr lang="en-US" sz="1700" dirty="0"/>
              <a:t>("Enter the value to be insert: ");</a:t>
            </a:r>
          </a:p>
          <a:p>
            <a:r>
              <a:rPr lang="en-US" sz="1700" dirty="0"/>
              <a:t>		 </a:t>
            </a:r>
            <a:r>
              <a:rPr lang="en-US" sz="1700" dirty="0" err="1"/>
              <a:t>scanf</a:t>
            </a:r>
            <a:r>
              <a:rPr lang="en-US" sz="1700" dirty="0"/>
              <a:t>("%</a:t>
            </a:r>
            <a:r>
              <a:rPr lang="en-US" sz="1700" dirty="0" err="1"/>
              <a:t>d",&amp;value</a:t>
            </a:r>
            <a:r>
              <a:rPr lang="en-US" sz="1700" dirty="0"/>
              <a:t>);</a:t>
            </a:r>
          </a:p>
          <a:p>
            <a:r>
              <a:rPr lang="en-US" sz="1700" dirty="0"/>
              <a:t>		 </a:t>
            </a:r>
            <a:r>
              <a:rPr lang="en-US" sz="1700" dirty="0" err="1"/>
              <a:t>enQueue</a:t>
            </a:r>
            <a:r>
              <a:rPr lang="en-US" sz="1700" dirty="0"/>
              <a:t>(value);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2: </a:t>
            </a:r>
            <a:r>
              <a:rPr lang="en-US" sz="1700" dirty="0" err="1"/>
              <a:t>deQueue</a:t>
            </a:r>
            <a:r>
              <a:rPr lang="en-US" sz="1700" dirty="0"/>
              <a:t>();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3: display();</a:t>
            </a:r>
          </a:p>
          <a:p>
            <a:r>
              <a:rPr lang="en-US" sz="1700" dirty="0"/>
              <a:t>		 break;</a:t>
            </a:r>
          </a:p>
          <a:p>
            <a:r>
              <a:rPr lang="en-US" sz="1700" dirty="0"/>
              <a:t>	 case 4: exit(0);</a:t>
            </a:r>
          </a:p>
          <a:p>
            <a:r>
              <a:rPr lang="en-US" sz="1700" dirty="0"/>
              <a:t>	 default: </a:t>
            </a:r>
            <a:r>
              <a:rPr lang="en-US" sz="1700" dirty="0" err="1"/>
              <a:t>printf</a:t>
            </a:r>
            <a:r>
              <a:rPr lang="en-US" sz="1700" dirty="0"/>
              <a:t>("\</a:t>
            </a:r>
            <a:r>
              <a:rPr lang="en-US" sz="1700" dirty="0" err="1"/>
              <a:t>nWrong</a:t>
            </a:r>
            <a:r>
              <a:rPr lang="en-US" sz="1700" dirty="0"/>
              <a:t> selection!!! Try again!!!");</a:t>
            </a:r>
          </a:p>
          <a:p>
            <a:r>
              <a:rPr lang="en-US" sz="1700" dirty="0"/>
              <a:t>      }</a:t>
            </a:r>
          </a:p>
          <a:p>
            <a:r>
              <a:rPr lang="en-US" sz="1700" dirty="0" smtClean="0"/>
              <a:t>}}</a:t>
            </a:r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6096000" y="0"/>
            <a:ext cx="6096000" cy="7232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600" dirty="0"/>
              <a:t>void </a:t>
            </a:r>
            <a:r>
              <a:rPr lang="en-US" sz="1600" dirty="0" err="1"/>
              <a:t>enQueue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value){</a:t>
            </a:r>
          </a:p>
          <a:p>
            <a:r>
              <a:rPr lang="en-US" sz="1600" dirty="0"/>
              <a:t>   if</a:t>
            </a:r>
            <a:r>
              <a:rPr lang="en-US" sz="1600" dirty="0" smtClean="0"/>
              <a:t>((front==0 &amp;&amp;rear </a:t>
            </a:r>
            <a:r>
              <a:rPr lang="en-US" sz="1600" dirty="0"/>
              <a:t>== </a:t>
            </a:r>
            <a:r>
              <a:rPr lang="en-US" sz="1600" dirty="0" smtClean="0"/>
              <a:t>SIZE-1) ||  front==rear+1)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Full!!! Insertion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if(front == -1)</a:t>
            </a:r>
          </a:p>
          <a:p>
            <a:r>
              <a:rPr lang="en-US" sz="1600" dirty="0"/>
              <a:t>	 front = 0;</a:t>
            </a:r>
          </a:p>
          <a:p>
            <a:r>
              <a:rPr lang="en-US" sz="1600" dirty="0"/>
              <a:t>      </a:t>
            </a:r>
            <a:r>
              <a:rPr lang="en-US" sz="1600" dirty="0" smtClean="0"/>
              <a:t>rear=(rear+1)%SIZE;</a:t>
            </a:r>
            <a:endParaRPr lang="en-US" sz="1600" dirty="0"/>
          </a:p>
          <a:p>
            <a:r>
              <a:rPr lang="en-US" sz="1600" dirty="0"/>
              <a:t>      queue[rear] = value;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nInsertion</a:t>
            </a:r>
            <a:r>
              <a:rPr lang="en-US" sz="1600" dirty="0"/>
              <a:t> success!!!");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deQueue</a:t>
            </a:r>
            <a:r>
              <a:rPr lang="en-US" sz="1600" dirty="0"/>
              <a:t>(){</a:t>
            </a:r>
          </a:p>
          <a:p>
            <a:r>
              <a:rPr lang="en-US" sz="1600" dirty="0"/>
              <a:t>   if(front == </a:t>
            </a:r>
            <a:r>
              <a:rPr lang="en-US" sz="1600" dirty="0" smtClean="0"/>
              <a:t>-1)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Empty!!! Deletion is not possible!!!");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nDeleted</a:t>
            </a:r>
            <a:r>
              <a:rPr lang="en-US" sz="1600" dirty="0"/>
              <a:t> : %d", queue[front]);</a:t>
            </a:r>
          </a:p>
          <a:p>
            <a:r>
              <a:rPr lang="en-US" sz="1600" dirty="0"/>
              <a:t>      </a:t>
            </a:r>
            <a:r>
              <a:rPr lang="en-US" sz="1600" dirty="0" smtClean="0"/>
              <a:t>front=(front+1)%SIZE;</a:t>
            </a:r>
            <a:endParaRPr lang="en-US" sz="1600" dirty="0"/>
          </a:p>
          <a:p>
            <a:r>
              <a:rPr lang="en-US" sz="1600" dirty="0"/>
              <a:t>      if(front == rear)</a:t>
            </a:r>
          </a:p>
          <a:p>
            <a:r>
              <a:rPr lang="en-US" sz="1600" dirty="0"/>
              <a:t>	 front = rear = -1;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  <a:p>
            <a:r>
              <a:rPr lang="en-US" sz="1600" dirty="0"/>
              <a:t>void display(){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if(front </a:t>
            </a:r>
            <a:r>
              <a:rPr lang="en-US" sz="1600" dirty="0"/>
              <a:t>== -1)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is Empty!!!");</a:t>
            </a:r>
          </a:p>
          <a:p>
            <a:r>
              <a:rPr lang="en-US" sz="1600" dirty="0"/>
              <a:t>   else{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;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nQueue</a:t>
            </a:r>
            <a:r>
              <a:rPr lang="en-US" sz="1600" dirty="0"/>
              <a:t> elements are:\n");</a:t>
            </a:r>
          </a:p>
          <a:p>
            <a:r>
              <a:rPr lang="en-US" sz="1600" dirty="0"/>
              <a:t>      for(</a:t>
            </a:r>
            <a:r>
              <a:rPr lang="en-US" sz="1600" dirty="0" err="1"/>
              <a:t>i</a:t>
            </a:r>
            <a:r>
              <a:rPr lang="en-US" sz="1600" dirty="0"/>
              <a:t>=front; </a:t>
            </a:r>
            <a:r>
              <a:rPr lang="en-US" sz="1600" dirty="0" err="1" smtClean="0"/>
              <a:t>i</a:t>
            </a:r>
            <a:r>
              <a:rPr lang="en-US" sz="1600" dirty="0" smtClean="0"/>
              <a:t>!=rear</a:t>
            </a:r>
            <a:r>
              <a:rPr lang="en-US" sz="1600" dirty="0"/>
              <a:t>; </a:t>
            </a:r>
            <a:r>
              <a:rPr lang="en-US" sz="1600" dirty="0" err="1" smtClean="0"/>
              <a:t>i</a:t>
            </a:r>
            <a:r>
              <a:rPr lang="en-US" sz="1600" dirty="0" smtClean="0"/>
              <a:t>=(i+1)%SIZE)</a:t>
            </a:r>
            <a:endParaRPr lang="en-US" sz="1600" dirty="0"/>
          </a:p>
          <a:p>
            <a:r>
              <a:rPr lang="en-US" sz="1600" dirty="0"/>
              <a:t>	  </a:t>
            </a:r>
            <a:r>
              <a:rPr lang="en-US" sz="1600" dirty="0" err="1"/>
              <a:t>printf</a:t>
            </a:r>
            <a:r>
              <a:rPr lang="en-US" sz="1600" dirty="0"/>
              <a:t>("%d\</a:t>
            </a:r>
            <a:r>
              <a:rPr lang="en-US" sz="1600" dirty="0" err="1"/>
              <a:t>t",queue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}}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7271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Application of Queue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900332"/>
            <a:ext cx="12191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Queue is used when things don’t have to be processed immediately, but have to be processed in First In First Out </a:t>
            </a:r>
            <a:r>
              <a:rPr lang="en-US" sz="2400" dirty="0" smtClean="0"/>
              <a:t>order. </a:t>
            </a:r>
            <a:r>
              <a:rPr lang="en-US" sz="2400" dirty="0"/>
              <a:t>This property of Queue makes it also useful in following kind of scenarios.</a:t>
            </a:r>
          </a:p>
          <a:p>
            <a:endParaRPr lang="en-US" sz="2400" dirty="0"/>
          </a:p>
          <a:p>
            <a:r>
              <a:rPr lang="en-US" sz="2400" dirty="0"/>
              <a:t>1) When a resource is shared among multiple consumers. Examples include CPU scheduling, Disk Scheduling.</a:t>
            </a:r>
          </a:p>
          <a:p>
            <a:r>
              <a:rPr lang="en-US" sz="2400" dirty="0"/>
              <a:t>2) When data is transferred asynchronously (data not necessarily received at same rate as sent) between two processes. Examples include IO Buffers, pipes, file IO, etc.</a:t>
            </a:r>
          </a:p>
        </p:txBody>
      </p:sp>
    </p:spTree>
    <p:extLst>
      <p:ext uri="{BB962C8B-B14F-4D97-AF65-F5344CB8AC3E}">
        <p14:creationId xmlns:p14="http://schemas.microsoft.com/office/powerpoint/2010/main" val="21785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01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Problems on Stack and Queue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0" y="769746"/>
            <a:ext cx="12199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1. Implement the stack </a:t>
            </a:r>
            <a:r>
              <a:rPr lang="en-US" sz="2400" dirty="0"/>
              <a:t>using Array in </a:t>
            </a:r>
            <a:r>
              <a:rPr lang="en-US" sz="2400" dirty="0" smtClean="0"/>
              <a:t>C.</a:t>
            </a:r>
          </a:p>
          <a:p>
            <a:pPr marL="342900" indent="-342900">
              <a:buAutoNum type="arabicPeriod" startAt="2"/>
            </a:pPr>
            <a:r>
              <a:rPr lang="en-US" sz="2400" dirty="0" smtClean="0"/>
              <a:t>Reverse a string by using stack in C.</a:t>
            </a:r>
          </a:p>
          <a:p>
            <a:pPr marL="342900" indent="-342900">
              <a:buFontTx/>
              <a:buAutoNum type="arabicPeriod" startAt="2"/>
            </a:pPr>
            <a:r>
              <a:rPr lang="en-US" sz="2400" dirty="0" smtClean="0"/>
              <a:t>Converting infix expression to postfix (or prefix) expression using stack. (</a:t>
            </a:r>
            <a:r>
              <a:rPr lang="en-US" sz="2400" dirty="0"/>
              <a:t>Example </a:t>
            </a:r>
            <a:endParaRPr lang="en-US" sz="2400" dirty="0" smtClean="0"/>
          </a:p>
          <a:p>
            <a:r>
              <a:rPr lang="en-US" sz="2400" dirty="0" smtClean="0"/>
              <a:t>input: </a:t>
            </a:r>
            <a:r>
              <a:rPr lang="en-US" sz="2400" dirty="0"/>
              <a:t>A * B + C * </a:t>
            </a:r>
            <a:r>
              <a:rPr lang="en-US" sz="2400" dirty="0" smtClean="0"/>
              <a:t>D and output: AB*CD*+)</a:t>
            </a:r>
          </a:p>
          <a:p>
            <a:pPr marL="342900" indent="-342900">
              <a:buFontTx/>
              <a:buAutoNum type="arabicPeriod" startAt="2"/>
            </a:pPr>
            <a:r>
              <a:rPr lang="en-US" sz="2400" dirty="0" smtClean="0"/>
              <a:t> Evaluation of </a:t>
            </a:r>
            <a:r>
              <a:rPr lang="en-US" sz="2400" dirty="0"/>
              <a:t>a</a:t>
            </a:r>
            <a:r>
              <a:rPr lang="en-US" sz="2400" dirty="0" smtClean="0"/>
              <a:t>rithmetic expression using stack. (Example input: (2+4)*(4+6) and output: 60 ) </a:t>
            </a:r>
          </a:p>
          <a:p>
            <a:pPr marL="342900" indent="-342900">
              <a:buAutoNum type="arabicPeriod" startAt="2"/>
            </a:pPr>
            <a:r>
              <a:rPr lang="en-US" sz="2400" dirty="0" smtClean="0"/>
              <a:t>Implement </a:t>
            </a:r>
            <a:r>
              <a:rPr lang="en-US" sz="2400" dirty="0"/>
              <a:t>the </a:t>
            </a:r>
            <a:r>
              <a:rPr lang="en-US" sz="2400" dirty="0" smtClean="0"/>
              <a:t>queue </a:t>
            </a:r>
            <a:r>
              <a:rPr lang="en-US" sz="2400" dirty="0"/>
              <a:t>using Array in </a:t>
            </a:r>
            <a:r>
              <a:rPr lang="en-US" sz="2400" dirty="0" smtClean="0"/>
              <a:t>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4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8757" y="-7727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is this Course About?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-36513" y="836712"/>
            <a:ext cx="12209755" cy="5473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Clever</a:t>
            </a:r>
            <a:r>
              <a:rPr lang="en-US" dirty="0" smtClean="0"/>
              <a:t> way to organize the information in order to enable </a:t>
            </a:r>
            <a:r>
              <a:rPr lang="en-US" dirty="0" smtClean="0">
                <a:solidFill>
                  <a:srgbClr val="FF0000"/>
                </a:solidFill>
              </a:rPr>
              <a:t>efficient</a:t>
            </a:r>
            <a:r>
              <a:rPr lang="en-US" dirty="0" smtClean="0"/>
              <a:t> computation (</a:t>
            </a:r>
            <a:r>
              <a:rPr lang="en-US" dirty="0" smtClean="0">
                <a:solidFill>
                  <a:srgbClr val="00B050"/>
                </a:solidFill>
              </a:rPr>
              <a:t>Time and space complexity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 do we mean by </a:t>
            </a:r>
            <a:r>
              <a:rPr lang="en-US" dirty="0" smtClean="0">
                <a:solidFill>
                  <a:srgbClr val="FF0000"/>
                </a:solidFill>
              </a:rPr>
              <a:t>clever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 we mean by </a:t>
            </a:r>
            <a:r>
              <a:rPr lang="en-US" dirty="0" smtClean="0">
                <a:solidFill>
                  <a:srgbClr val="FF0000"/>
                </a:solidFill>
              </a:rPr>
              <a:t>efficient</a:t>
            </a:r>
            <a:r>
              <a:rPr lang="en-US" dirty="0" smtClean="0"/>
              <a:t>?</a:t>
            </a:r>
          </a:p>
          <a:p>
            <a:pPr lvl="2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2570584" y="3068960"/>
            <a:ext cx="6465912" cy="3186936"/>
            <a:chOff x="990600" y="1752600"/>
            <a:chExt cx="7239000" cy="3766453"/>
          </a:xfrm>
        </p:grpSpPr>
        <p:sp>
          <p:nvSpPr>
            <p:cNvPr id="14" name="Rectangle 1027"/>
            <p:cNvSpPr txBox="1">
              <a:spLocks noChangeArrowheads="1"/>
            </p:cNvSpPr>
            <p:nvPr/>
          </p:nvSpPr>
          <p:spPr>
            <a:xfrm>
              <a:off x="990600" y="1752600"/>
              <a:ext cx="3352800" cy="3242780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Lists, Stacks, Queues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Linked List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Heaps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Binary Search Trees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AVL Trees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Hash Tables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Graphs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Disjoint Sets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5" name="Text Box 1028"/>
            <p:cNvSpPr txBox="1">
              <a:spLocks noChangeArrowheads="1"/>
            </p:cNvSpPr>
            <p:nvPr/>
          </p:nvSpPr>
          <p:spPr bwMode="auto">
            <a:xfrm>
              <a:off x="4763046" y="1752600"/>
              <a:ext cx="3466554" cy="2655325"/>
            </a:xfrm>
            <a:prstGeom prst="rect">
              <a:avLst/>
            </a:prstGeom>
            <a:noFill/>
            <a:ln w="25400">
              <a:solidFill>
                <a:srgbClr val="339933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Sorting Algorithm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Searching Algorithm</a:t>
              </a:r>
            </a:p>
            <a:p>
              <a:pPr>
                <a:spcBef>
                  <a:spcPct val="50000"/>
                </a:spcBef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Traversal algorithms</a:t>
              </a:r>
            </a:p>
            <a:p>
              <a:pPr>
                <a:spcBef>
                  <a:spcPct val="50000"/>
                </a:spcBef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Tree traversal algorithms</a:t>
              </a:r>
            </a:p>
            <a:p>
              <a:pPr>
                <a:spcBef>
                  <a:spcPct val="50000"/>
                </a:spcBef>
              </a:pP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1029"/>
            <p:cNvSpPr txBox="1">
              <a:spLocks noChangeArrowheads="1"/>
            </p:cNvSpPr>
            <p:nvPr/>
          </p:nvSpPr>
          <p:spPr bwMode="auto">
            <a:xfrm>
              <a:off x="1054639" y="5082561"/>
              <a:ext cx="2001409" cy="43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Data Structures</a:t>
              </a:r>
            </a:p>
          </p:txBody>
        </p:sp>
      </p:grpSp>
      <p:sp>
        <p:nvSpPr>
          <p:cNvPr id="17" name="Rectangle 1026"/>
          <p:cNvSpPr txBox="1">
            <a:spLocks noChangeArrowheads="1"/>
          </p:cNvSpPr>
          <p:nvPr/>
        </p:nvSpPr>
        <p:spPr>
          <a:xfrm>
            <a:off x="2411760" y="2636912"/>
            <a:ext cx="6840760" cy="494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Clever?                           Efficient?</a:t>
            </a:r>
            <a:endParaRPr kumimoji="0" lang="en-US" altLang="en-US" sz="24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8" name="Text Box 1029"/>
          <p:cNvSpPr txBox="1">
            <a:spLocks noChangeArrowheads="1"/>
          </p:cNvSpPr>
          <p:nvPr/>
        </p:nvSpPr>
        <p:spPr bwMode="auto">
          <a:xfrm>
            <a:off x="6732240" y="5405739"/>
            <a:ext cx="12747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Algorithms</a:t>
            </a:r>
            <a:endParaRPr lang="en-US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8757" y="-38637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</a:t>
            </a:r>
            <a:r>
              <a:rPr lang="en-US" sz="3200" b="1" dirty="0"/>
              <a:t>: </a:t>
            </a:r>
            <a:r>
              <a:rPr lang="en-US" sz="3200" dirty="0" smtClean="0"/>
              <a:t>Structures</a:t>
            </a:r>
            <a:r>
              <a:rPr lang="en-US" sz="3200" b="1" dirty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277457" y="946150"/>
            <a:ext cx="11895786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8757" y="-7727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</a:t>
            </a:r>
            <a:r>
              <a:rPr lang="en-US" sz="3200" dirty="0" smtClean="0"/>
              <a:t>Structures</a:t>
            </a:r>
            <a:r>
              <a:rPr lang="en-US" sz="3200" b="1" dirty="0" smtClean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032" y="907514"/>
            <a:ext cx="117127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/>
              <a:t>We need to </a:t>
            </a:r>
            <a:r>
              <a:rPr lang="en-US" sz="2400" dirty="0"/>
              <a:t>understand the concept of </a:t>
            </a:r>
            <a:r>
              <a:rPr lang="en-US" sz="2400" i="1" dirty="0">
                <a:solidFill>
                  <a:srgbClr val="FF0000"/>
                </a:solidFill>
              </a:rPr>
              <a:t>Information</a:t>
            </a:r>
            <a:r>
              <a:rPr lang="en-US" sz="2400" i="1" dirty="0"/>
              <a:t> </a:t>
            </a:r>
            <a:r>
              <a:rPr lang="en-US" sz="2400" dirty="0"/>
              <a:t>and how it is organized or how it can be utilized. </a:t>
            </a:r>
            <a:endParaRPr lang="en-US" sz="24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If we arrange some data in an appropriate sequence, then it forms a Structure and gives us a meaning. This meaning is called </a:t>
            </a:r>
            <a:r>
              <a:rPr lang="en-US" sz="2400" i="1" dirty="0"/>
              <a:t>Information 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/>
              <a:t>The </a:t>
            </a:r>
            <a:r>
              <a:rPr lang="en-US" sz="2400" dirty="0"/>
              <a:t>basic unit of Information in Computer Science is a bit, Binary Digit . </a:t>
            </a:r>
            <a:endParaRPr lang="en-US" sz="24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So, we </a:t>
            </a:r>
            <a:r>
              <a:rPr lang="en-US" sz="2400" dirty="0" smtClean="0"/>
              <a:t>need to know about </a:t>
            </a:r>
            <a:r>
              <a:rPr lang="en-US" sz="2400" dirty="0"/>
              <a:t>two things in Information: One is </a:t>
            </a:r>
            <a:r>
              <a:rPr lang="en-US" sz="2400" b="1" i="1" dirty="0">
                <a:solidFill>
                  <a:srgbClr val="FF0000"/>
                </a:solidFill>
              </a:rPr>
              <a:t>Data</a:t>
            </a:r>
            <a:r>
              <a:rPr lang="en-US" sz="2400" b="1" i="1" dirty="0"/>
              <a:t> </a:t>
            </a:r>
            <a:r>
              <a:rPr lang="en-US" sz="2400" dirty="0"/>
              <a:t>and the other is </a:t>
            </a:r>
            <a:r>
              <a:rPr lang="en-US" sz="2400" b="1" i="1" dirty="0" smtClean="0">
                <a:solidFill>
                  <a:srgbClr val="FF0000"/>
                </a:solidFill>
              </a:rPr>
              <a:t>Structure.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A </a:t>
            </a:r>
            <a:r>
              <a:rPr lang="en-US" sz="2400" b="1" i="1" dirty="0">
                <a:solidFill>
                  <a:srgbClr val="FF0000"/>
                </a:solidFill>
              </a:rPr>
              <a:t>data structure </a:t>
            </a:r>
            <a:r>
              <a:rPr lang="en-US" sz="2400" dirty="0"/>
              <a:t>is a systematic way of organizing and accessing data.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/>
              <a:t>A </a:t>
            </a:r>
            <a:r>
              <a:rPr lang="en-US" sz="2400" i="1" dirty="0"/>
              <a:t>data structure </a:t>
            </a:r>
            <a:r>
              <a:rPr lang="en-US" sz="2400" dirty="0"/>
              <a:t>tries to structure data!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more than one piece of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Should define legal operations on the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might be grouped together (e.g. in an linked list)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93183" y="242646"/>
            <a:ext cx="11848563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Types of Data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4274" y="1379106"/>
            <a:ext cx="2736304" cy="5760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2">
                    <a:lumMod val="10000"/>
                    <a:lumOff val="90000"/>
                  </a:schemeClr>
                </a:solidFill>
              </a:rPr>
              <a:t>Data Structure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30297" y="1955716"/>
            <a:ext cx="0" cy="431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134709" y="3106653"/>
            <a:ext cx="1800225" cy="6492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10000"/>
                    <a:lumOff val="90000"/>
                  </a:schemeClr>
                </a:solidFill>
              </a:rPr>
              <a:t>Linear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35159" y="3106653"/>
            <a:ext cx="2159000" cy="6492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10000"/>
                    <a:lumOff val="90000"/>
                  </a:schemeClr>
                </a:solidFill>
              </a:rPr>
              <a:t>Non-Linear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034822" y="2387516"/>
            <a:ext cx="36353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45934" y="2387516"/>
            <a:ext cx="0" cy="7191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59084" y="2387516"/>
            <a:ext cx="0" cy="7191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277584" y="3947731"/>
            <a:ext cx="1657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Array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Stack</a:t>
            </a:r>
          </a:p>
          <a:p>
            <a:pPr marL="285750" indent="-285750">
              <a:buFontTx/>
              <a:buChar char="-"/>
            </a:pPr>
            <a:r>
              <a:rPr lang="en-US" dirty="0"/>
              <a:t>Queue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Linked Lists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6806522" y="3949691"/>
            <a:ext cx="16573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Trees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-3590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Linear Data </a:t>
            </a:r>
            <a:r>
              <a:rPr lang="en-US" sz="3200" dirty="0" smtClean="0"/>
              <a:t>Structures</a:t>
            </a:r>
            <a:r>
              <a:rPr lang="en-US" sz="3200" b="1" dirty="0" smtClean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63131" y="916427"/>
            <a:ext cx="119043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data structure </a:t>
            </a:r>
            <a:r>
              <a:rPr lang="en-US" sz="2400" dirty="0"/>
              <a:t>is said to be </a:t>
            </a:r>
            <a:r>
              <a:rPr lang="en-US" sz="2400" b="1" i="1" dirty="0">
                <a:solidFill>
                  <a:srgbClr val="FF0000"/>
                </a:solidFill>
              </a:rPr>
              <a:t>linear </a:t>
            </a:r>
            <a:r>
              <a:rPr lang="en-US" sz="2400" dirty="0"/>
              <a:t>if its elements form a sequence or a </a:t>
            </a:r>
            <a:r>
              <a:rPr lang="en-US" sz="2400" b="1" dirty="0"/>
              <a:t>linear </a:t>
            </a:r>
            <a:r>
              <a:rPr lang="en-US" sz="2400" dirty="0"/>
              <a:t>list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b="1" dirty="0"/>
              <a:t>Examples</a:t>
            </a:r>
            <a:r>
              <a:rPr lang="en-US" sz="2400" b="1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Array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Stacks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Queues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Linked </a:t>
            </a:r>
            <a:r>
              <a:rPr lang="en-US" sz="2400" dirty="0" smtClean="0"/>
              <a:t>List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63130" y="3594083"/>
            <a:ext cx="4921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Operations on linear Data Structures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63130" y="4134572"/>
            <a:ext cx="11904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Traversal</a:t>
            </a:r>
            <a:r>
              <a:rPr lang="en-US" sz="2400" dirty="0"/>
              <a:t> : Visit every part of the </a:t>
            </a:r>
            <a:r>
              <a:rPr lang="en-US" sz="2400" b="1" dirty="0"/>
              <a:t>data structure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Search </a:t>
            </a:r>
            <a:r>
              <a:rPr lang="en-US" sz="2400" dirty="0"/>
              <a:t>: Traversal through the data structure for a given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Insertion </a:t>
            </a:r>
            <a:r>
              <a:rPr lang="en-US" sz="2400" dirty="0"/>
              <a:t>: Adding new elements to the </a:t>
            </a:r>
            <a:r>
              <a:rPr lang="en-US" sz="2400" b="1" dirty="0"/>
              <a:t>data structure 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Deletion </a:t>
            </a:r>
            <a:r>
              <a:rPr lang="en-US" sz="2400" dirty="0"/>
              <a:t>: Removing an element from the </a:t>
            </a:r>
            <a:r>
              <a:rPr lang="en-US" sz="2400" b="1" dirty="0"/>
              <a:t>data structure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Sorting </a:t>
            </a:r>
            <a:r>
              <a:rPr lang="en-US" sz="2400" dirty="0"/>
              <a:t>: Rearranging the elements in some type of order(</a:t>
            </a:r>
            <a:r>
              <a:rPr lang="en-US" sz="2400" dirty="0" err="1"/>
              <a:t>e.g</a:t>
            </a:r>
            <a:r>
              <a:rPr lang="en-US" sz="2400" dirty="0"/>
              <a:t> Increasing or Decreasing)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Merging </a:t>
            </a:r>
            <a:r>
              <a:rPr lang="en-US" sz="2400" dirty="0"/>
              <a:t>: Combining two similar </a:t>
            </a:r>
            <a:r>
              <a:rPr lang="en-US" sz="2400" b="1" dirty="0"/>
              <a:t>data </a:t>
            </a:r>
            <a:r>
              <a:rPr lang="en-US" sz="2400" dirty="0"/>
              <a:t>structures into one </a:t>
            </a:r>
          </a:p>
        </p:txBody>
      </p:sp>
    </p:spTree>
    <p:extLst>
      <p:ext uri="{BB962C8B-B14F-4D97-AF65-F5344CB8AC3E}">
        <p14:creationId xmlns:p14="http://schemas.microsoft.com/office/powerpoint/2010/main" val="19131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038743"/>
            <a:ext cx="10998558" cy="54732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1.Array :</a:t>
            </a:r>
          </a:p>
          <a:p>
            <a:pPr>
              <a:defRPr/>
            </a:pPr>
            <a:r>
              <a:rPr lang="en-US" dirty="0" smtClean="0"/>
              <a:t>An array is a collection of </a:t>
            </a:r>
            <a:r>
              <a:rPr lang="en-US" dirty="0" smtClean="0">
                <a:solidFill>
                  <a:srgbClr val="00B050"/>
                </a:solidFill>
              </a:rPr>
              <a:t>homogeneous type of data elements.</a:t>
            </a:r>
            <a:endParaRPr lang="en-US" dirty="0" smtClean="0"/>
          </a:p>
          <a:p>
            <a:pPr>
              <a:defRPr/>
            </a:pPr>
            <a:r>
              <a:rPr lang="en-US" b="1" dirty="0" smtClean="0"/>
              <a:t>2. Array Interfaces / Functionalities of Array</a:t>
            </a:r>
          </a:p>
          <a:p>
            <a:pPr lvl="2">
              <a:defRPr/>
            </a:pPr>
            <a:r>
              <a:rPr lang="en-US" sz="2800" dirty="0" smtClean="0"/>
              <a:t>Traversing</a:t>
            </a:r>
          </a:p>
          <a:p>
            <a:pPr lvl="2">
              <a:defRPr/>
            </a:pPr>
            <a:r>
              <a:rPr lang="en-US" sz="2800" dirty="0" smtClean="0"/>
              <a:t>Search</a:t>
            </a:r>
          </a:p>
          <a:p>
            <a:pPr lvl="2">
              <a:defRPr/>
            </a:pPr>
            <a:r>
              <a:rPr lang="en-US" sz="2800" dirty="0" smtClean="0"/>
              <a:t>Insertion</a:t>
            </a:r>
          </a:p>
          <a:p>
            <a:pPr lvl="2">
              <a:defRPr/>
            </a:pPr>
            <a:r>
              <a:rPr lang="en-US" sz="2800" dirty="0" smtClean="0"/>
              <a:t>Deletion</a:t>
            </a:r>
          </a:p>
          <a:p>
            <a:pPr lvl="2">
              <a:defRPr/>
            </a:pPr>
            <a:r>
              <a:rPr lang="en-US" sz="2800" dirty="0" smtClean="0"/>
              <a:t>Sorting</a:t>
            </a:r>
          </a:p>
          <a:p>
            <a:pPr lvl="2">
              <a:defRPr/>
            </a:pPr>
            <a:r>
              <a:rPr lang="en-US" sz="2800" dirty="0" smtClean="0"/>
              <a:t>Merging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endParaRPr lang="en-US" b="1" dirty="0" smtClean="0"/>
          </a:p>
          <a:p>
            <a:endParaRPr lang="en-US" dirty="0" smtClean="0">
              <a:latin typeface="Eras Bold ITC" pitchFamily="34" charset="0"/>
            </a:endParaRPr>
          </a:p>
          <a:p>
            <a:endParaRPr lang="en-US" dirty="0" smtClean="0">
              <a:latin typeface="Eras Bold ITC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8275" y="3062011"/>
            <a:ext cx="3837904" cy="32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35903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Array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053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56"/>
            <a:ext cx="7220225" cy="6342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38" y="2845323"/>
            <a:ext cx="3807324" cy="24736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5902"/>
            <a:ext cx="12192000" cy="551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Inserting the data element into an Array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18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36092</TotalTime>
  <Words>2095</Words>
  <Application>Microsoft Office PowerPoint</Application>
  <PresentationFormat>Widescreen</PresentationFormat>
  <Paragraphs>482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Microsoft YaHei</vt:lpstr>
      <vt:lpstr>宋体</vt:lpstr>
      <vt:lpstr>Arial</vt:lpstr>
      <vt:lpstr>Calibri</vt:lpstr>
      <vt:lpstr>Calibri Light</vt:lpstr>
      <vt:lpstr>Calibri,Bold</vt:lpstr>
      <vt:lpstr>Cambria,Bold</vt:lpstr>
      <vt:lpstr>Courier New</vt:lpstr>
      <vt:lpstr>Eras Bold ITC</vt:lpstr>
      <vt:lpstr>Gill Sans Std</vt:lpstr>
      <vt:lpstr>Monotype Sorts</vt:lpstr>
      <vt:lpstr>Symbol</vt:lpstr>
      <vt:lpstr>Tahoma</vt:lpstr>
      <vt:lpstr>Times New Roman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Chowdhury, Sayantan</dc:creator>
  <cp:lastModifiedBy>murali</cp:lastModifiedBy>
  <cp:revision>838</cp:revision>
  <dcterms:created xsi:type="dcterms:W3CDTF">2017-05-19T08:19:07Z</dcterms:created>
  <dcterms:modified xsi:type="dcterms:W3CDTF">2019-02-18T03:25:58Z</dcterms:modified>
</cp:coreProperties>
</file>